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8" r:id="rId10"/>
    <p:sldId id="279" r:id="rId11"/>
    <p:sldId id="289" r:id="rId12"/>
    <p:sldId id="280" r:id="rId13"/>
    <p:sldId id="281" r:id="rId14"/>
    <p:sldId id="290" r:id="rId15"/>
    <p:sldId id="291" r:id="rId16"/>
    <p:sldId id="282" r:id="rId17"/>
    <p:sldId id="303" r:id="rId18"/>
    <p:sldId id="302" r:id="rId19"/>
    <p:sldId id="299" r:id="rId20"/>
    <p:sldId id="300" r:id="rId21"/>
    <p:sldId id="301" r:id="rId22"/>
    <p:sldId id="283" r:id="rId23"/>
    <p:sldId id="292" r:id="rId24"/>
    <p:sldId id="316" r:id="rId25"/>
    <p:sldId id="293" r:id="rId26"/>
    <p:sldId id="305" r:id="rId27"/>
    <p:sldId id="294" r:id="rId28"/>
    <p:sldId id="298" r:id="rId29"/>
    <p:sldId id="297" r:id="rId30"/>
    <p:sldId id="304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06" r:id="rId41"/>
    <p:sldId id="271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DAB04-0222-47DD-821F-2ED1E16FA598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07B67B13-6F6F-44E9-B463-CC74D7000890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potvrzení prvního nálezu</a:t>
          </a:r>
          <a:endParaRPr lang="cs-CZ" sz="2000" b="1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2B961-765A-464C-B3A7-71B253FCB2FF}" type="parTrans" cxnId="{C26EF462-69AA-4362-9B74-2D955580D445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05E68-8D46-49F9-81CC-D77CB91DE7BA}" type="sibTrans" cxnId="{C26EF462-69AA-4362-9B74-2D955580D445}">
      <dgm:prSet custT="1"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FB2D4-795A-4133-B7F8-00834807AED9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pásmo infekce  zákaz lovu veškeré zvěře</a:t>
          </a:r>
          <a:endParaRPr lang="cs-CZ" sz="2000" b="1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62DA0-A4EA-4C82-A225-F21A507641F5}" type="parTrans" cxnId="{43F28745-1D82-45C3-AD86-D4C7885A105E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750DD-755B-4652-8EF3-0CFBA0252AC9}" type="sibTrans" cxnId="{43F28745-1D82-45C3-AD86-D4C7885A105E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C166D-B4D6-4710-B384-13C7FA632AA7}">
      <dgm:prSet custT="1"/>
      <dgm:spPr>
        <a:solidFill>
          <a:srgbClr val="92D050"/>
        </a:solidFill>
      </dgm:spPr>
      <dgm:t>
        <a:bodyPr/>
        <a:lstStyle/>
        <a:p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stanovení pásma infekce</a:t>
          </a:r>
        </a:p>
        <a:p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(pravidlo 200 km</a:t>
          </a:r>
          <a:r>
            <a:rPr lang="cs-CZ" sz="2000" b="1" i="0" u="none" baseline="300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2000" b="1" i="0" u="none" baseline="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20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3D97A-2266-4EE1-9F14-084E545EB69E}" type="parTrans" cxnId="{0103713A-4398-418E-8ED0-29888A6F004A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33787-1279-42F6-8417-2A6D7CD7CC5E}" type="sibTrans" cxnId="{0103713A-4398-418E-8ED0-29888A6F004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63B97-70DA-4458-BC78-5485A214333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uzavřené pásmo II</a:t>
          </a:r>
        </a:p>
        <a:p>
          <a:r>
            <a:rPr lang="cs-CZ" sz="2000" b="1" i="0" u="none" strike="noStrike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povolení lovu veškeré zvěře </a:t>
          </a:r>
        </a:p>
      </dgm:t>
    </dgm:pt>
    <dgm:pt modelId="{237EA24D-999E-4AE1-AF44-058F2703636F}" type="parTrans" cxnId="{EB91CCE4-C73C-45D9-ACC9-55BA6435A230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0FEB6-BA29-4117-81DA-486F6882EE40}" type="sibTrans" cxnId="{EB91CCE4-C73C-45D9-ACC9-55BA6435A230}">
      <dgm:prSet custT="1"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E59B0-55C1-4176-BE43-60AA67B8861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b="1" i="0" u="none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i="0" u="none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lov/odchyt prasat divokých za dodržování zásad biologické bezpečnosti 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i="0" u="none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E2685-0019-4106-8725-4841A2FC4AD3}" type="parTrans" cxnId="{7919D96E-DDD4-4006-AFFF-167419705D41}">
      <dgm:prSet/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3AB69-2A80-4C6B-B5FA-640388D7A4DF}" type="sibTrans" cxnId="{7919D96E-DDD4-4006-AFFF-167419705D41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 sz="14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54418-1A40-4697-87DD-3B1DB969709F}" type="pres">
      <dgm:prSet presAssocID="{317DAB04-0222-47DD-821F-2ED1E16FA598}" presName="Name0" presStyleCnt="0">
        <dgm:presLayoutVars>
          <dgm:dir/>
          <dgm:resizeHandles val="exact"/>
        </dgm:presLayoutVars>
      </dgm:prSet>
      <dgm:spPr/>
    </dgm:pt>
    <dgm:pt modelId="{9D41E211-2A2A-4418-9B15-FE4A0F851C62}" type="pres">
      <dgm:prSet presAssocID="{07B67B13-6F6F-44E9-B463-CC74D7000890}" presName="node" presStyleLbl="node1" presStyleIdx="0" presStyleCnt="5" custScaleX="90342" custScaleY="102491" custLinFactNeighborX="-201" custLinFactNeighborY="-65673">
        <dgm:presLayoutVars>
          <dgm:bulletEnabled val="1"/>
        </dgm:presLayoutVars>
      </dgm:prSet>
      <dgm:spPr/>
    </dgm:pt>
    <dgm:pt modelId="{D770843B-A6EC-41E9-90AD-4E545F3EC84B}" type="pres">
      <dgm:prSet presAssocID="{B7005E68-8D46-49F9-81CC-D77CB91DE7BA}" presName="sibTrans" presStyleLbl="sibTrans1D1" presStyleIdx="0" presStyleCnt="4"/>
      <dgm:spPr/>
    </dgm:pt>
    <dgm:pt modelId="{49F4CBEC-ACEA-4EEA-BB87-1FF8998CBF08}" type="pres">
      <dgm:prSet presAssocID="{B7005E68-8D46-49F9-81CC-D77CB91DE7BA}" presName="connectorText" presStyleLbl="sibTrans1D1" presStyleIdx="0" presStyleCnt="4"/>
      <dgm:spPr/>
    </dgm:pt>
    <dgm:pt modelId="{17FDA820-F0B6-4462-8D23-0D4E33F35878}" type="pres">
      <dgm:prSet presAssocID="{7E3C166D-B4D6-4710-B384-13C7FA632AA7}" presName="node" presStyleLbl="node1" presStyleIdx="1" presStyleCnt="5" custScaleX="96479" custScaleY="100329" custLinFactNeighborX="-3804" custLinFactNeighborY="-21521">
        <dgm:presLayoutVars>
          <dgm:bulletEnabled val="1"/>
        </dgm:presLayoutVars>
      </dgm:prSet>
      <dgm:spPr/>
    </dgm:pt>
    <dgm:pt modelId="{AD1F9270-1315-41A8-B5CD-B93BCEB4BCED}" type="pres">
      <dgm:prSet presAssocID="{1B433787-1279-42F6-8417-2A6D7CD7CC5E}" presName="sibTrans" presStyleLbl="sibTrans1D1" presStyleIdx="1" presStyleCnt="4"/>
      <dgm:spPr/>
    </dgm:pt>
    <dgm:pt modelId="{A398C6B5-562D-4D48-8D65-659088CE6C53}" type="pres">
      <dgm:prSet presAssocID="{1B433787-1279-42F6-8417-2A6D7CD7CC5E}" presName="connectorText" presStyleLbl="sibTrans1D1" presStyleIdx="1" presStyleCnt="4"/>
      <dgm:spPr/>
    </dgm:pt>
    <dgm:pt modelId="{CF9A7CEB-CCAF-45FE-ABB4-339DC8B06BDD}" type="pres">
      <dgm:prSet presAssocID="{95CFB2D4-795A-4133-B7F8-00834807AED9}" presName="node" presStyleLbl="node1" presStyleIdx="2" presStyleCnt="5" custScaleX="104504" custScaleY="99109" custLinFactNeighborX="311" custLinFactNeighborY="7532">
        <dgm:presLayoutVars>
          <dgm:bulletEnabled val="1"/>
        </dgm:presLayoutVars>
      </dgm:prSet>
      <dgm:spPr/>
    </dgm:pt>
    <dgm:pt modelId="{2EE2D436-235A-4209-8DF0-A590A1D7F9A8}" type="pres">
      <dgm:prSet presAssocID="{745750DD-755B-4652-8EF3-0CFBA0252AC9}" presName="sibTrans" presStyleLbl="sibTrans1D1" presStyleIdx="2" presStyleCnt="4"/>
      <dgm:spPr/>
    </dgm:pt>
    <dgm:pt modelId="{EE82BFBC-B433-4979-8CDB-54D33D9FAD3F}" type="pres">
      <dgm:prSet presAssocID="{745750DD-755B-4652-8EF3-0CFBA0252AC9}" presName="connectorText" presStyleLbl="sibTrans1D1" presStyleIdx="2" presStyleCnt="4"/>
      <dgm:spPr/>
    </dgm:pt>
    <dgm:pt modelId="{A3D79E04-33D7-400A-BED9-0BB6C7C015BF}" type="pres">
      <dgm:prSet presAssocID="{22E63B97-70DA-4458-BC78-5485A2143330}" presName="node" presStyleLbl="node1" presStyleIdx="3" presStyleCnt="5" custScaleX="104865" custScaleY="105592" custLinFactNeighborX="7978" custLinFactNeighborY="24700">
        <dgm:presLayoutVars>
          <dgm:bulletEnabled val="1"/>
        </dgm:presLayoutVars>
      </dgm:prSet>
      <dgm:spPr/>
    </dgm:pt>
    <dgm:pt modelId="{3B205157-9C65-4867-A520-DDEDECF6C025}" type="pres">
      <dgm:prSet presAssocID="{66B0FEB6-BA29-4117-81DA-486F6882EE40}" presName="sibTrans" presStyleLbl="sibTrans1D1" presStyleIdx="3" presStyleCnt="4"/>
      <dgm:spPr/>
    </dgm:pt>
    <dgm:pt modelId="{AEA0FF1C-FE5E-482A-B1FA-77EAD21D3A3E}" type="pres">
      <dgm:prSet presAssocID="{66B0FEB6-BA29-4117-81DA-486F6882EE40}" presName="connectorText" presStyleLbl="sibTrans1D1" presStyleIdx="3" presStyleCnt="4"/>
      <dgm:spPr/>
    </dgm:pt>
    <dgm:pt modelId="{6861240B-FED8-42AF-8737-060E82378CD2}" type="pres">
      <dgm:prSet presAssocID="{6F4E59B0-55C1-4176-BE43-60AA67B88618}" presName="node" presStyleLbl="node1" presStyleIdx="4" presStyleCnt="5" custScaleX="133755" custScaleY="100470" custLinFactNeighborX="56526" custLinFactNeighborY="55491">
        <dgm:presLayoutVars>
          <dgm:bulletEnabled val="1"/>
        </dgm:presLayoutVars>
      </dgm:prSet>
      <dgm:spPr/>
    </dgm:pt>
  </dgm:ptLst>
  <dgm:cxnLst>
    <dgm:cxn modelId="{8E31FF16-38A3-49E7-B5C2-FF85F482E16F}" type="presOf" srcId="{745750DD-755B-4652-8EF3-0CFBA0252AC9}" destId="{EE82BFBC-B433-4979-8CDB-54D33D9FAD3F}" srcOrd="1" destOrd="0" presId="urn:microsoft.com/office/officeart/2005/8/layout/bProcess3"/>
    <dgm:cxn modelId="{217A8723-397D-4423-A67F-70FDA0F2AC3A}" type="presOf" srcId="{66B0FEB6-BA29-4117-81DA-486F6882EE40}" destId="{3B205157-9C65-4867-A520-DDEDECF6C025}" srcOrd="0" destOrd="0" presId="urn:microsoft.com/office/officeart/2005/8/layout/bProcess3"/>
    <dgm:cxn modelId="{0103713A-4398-418E-8ED0-29888A6F004A}" srcId="{317DAB04-0222-47DD-821F-2ED1E16FA598}" destId="{7E3C166D-B4D6-4710-B384-13C7FA632AA7}" srcOrd="1" destOrd="0" parTransId="{F243D97A-2266-4EE1-9F14-084E545EB69E}" sibTransId="{1B433787-1279-42F6-8417-2A6D7CD7CC5E}"/>
    <dgm:cxn modelId="{82982F61-5922-4E15-9C1B-4DD892C8F0C9}" type="presOf" srcId="{6F4E59B0-55C1-4176-BE43-60AA67B88618}" destId="{6861240B-FED8-42AF-8737-060E82378CD2}" srcOrd="0" destOrd="0" presId="urn:microsoft.com/office/officeart/2005/8/layout/bProcess3"/>
    <dgm:cxn modelId="{C26EF462-69AA-4362-9B74-2D955580D445}" srcId="{317DAB04-0222-47DD-821F-2ED1E16FA598}" destId="{07B67B13-6F6F-44E9-B463-CC74D7000890}" srcOrd="0" destOrd="0" parTransId="{0832B961-765A-464C-B3A7-71B253FCB2FF}" sibTransId="{B7005E68-8D46-49F9-81CC-D77CB91DE7BA}"/>
    <dgm:cxn modelId="{43F28745-1D82-45C3-AD86-D4C7885A105E}" srcId="{317DAB04-0222-47DD-821F-2ED1E16FA598}" destId="{95CFB2D4-795A-4133-B7F8-00834807AED9}" srcOrd="2" destOrd="0" parTransId="{79962DA0-A4EA-4C82-A225-F21A507641F5}" sibTransId="{745750DD-755B-4652-8EF3-0CFBA0252AC9}"/>
    <dgm:cxn modelId="{DDE0C769-3EA2-4333-BB98-389C209C6F9E}" type="presOf" srcId="{1B433787-1279-42F6-8417-2A6D7CD7CC5E}" destId="{AD1F9270-1315-41A8-B5CD-B93BCEB4BCED}" srcOrd="0" destOrd="0" presId="urn:microsoft.com/office/officeart/2005/8/layout/bProcess3"/>
    <dgm:cxn modelId="{7919D96E-DDD4-4006-AFFF-167419705D41}" srcId="{317DAB04-0222-47DD-821F-2ED1E16FA598}" destId="{6F4E59B0-55C1-4176-BE43-60AA67B88618}" srcOrd="4" destOrd="0" parTransId="{A13E2685-0019-4106-8725-4841A2FC4AD3}" sibTransId="{FED3AB69-2A80-4C6B-B5FA-640388D7A4DF}"/>
    <dgm:cxn modelId="{DC6E2754-913B-451D-8A9D-2F1702D10BD0}" type="presOf" srcId="{7E3C166D-B4D6-4710-B384-13C7FA632AA7}" destId="{17FDA820-F0B6-4462-8D23-0D4E33F35878}" srcOrd="0" destOrd="0" presId="urn:microsoft.com/office/officeart/2005/8/layout/bProcess3"/>
    <dgm:cxn modelId="{E7AB20A8-AE48-4259-9BB0-4B7B8906A4D0}" type="presOf" srcId="{95CFB2D4-795A-4133-B7F8-00834807AED9}" destId="{CF9A7CEB-CCAF-45FE-ABB4-339DC8B06BDD}" srcOrd="0" destOrd="0" presId="urn:microsoft.com/office/officeart/2005/8/layout/bProcess3"/>
    <dgm:cxn modelId="{C72AC1AC-3E3D-413D-92F8-D98A23F46DE9}" type="presOf" srcId="{07B67B13-6F6F-44E9-B463-CC74D7000890}" destId="{9D41E211-2A2A-4418-9B15-FE4A0F851C62}" srcOrd="0" destOrd="0" presId="urn:microsoft.com/office/officeart/2005/8/layout/bProcess3"/>
    <dgm:cxn modelId="{855432C2-EE21-40BF-B2DF-C6E4BC3F9A16}" type="presOf" srcId="{745750DD-755B-4652-8EF3-0CFBA0252AC9}" destId="{2EE2D436-235A-4209-8DF0-A590A1D7F9A8}" srcOrd="0" destOrd="0" presId="urn:microsoft.com/office/officeart/2005/8/layout/bProcess3"/>
    <dgm:cxn modelId="{745C19C7-0FC2-4D8E-8272-B2FD19C99352}" type="presOf" srcId="{317DAB04-0222-47DD-821F-2ED1E16FA598}" destId="{FC954418-1A40-4697-87DD-3B1DB969709F}" srcOrd="0" destOrd="0" presId="urn:microsoft.com/office/officeart/2005/8/layout/bProcess3"/>
    <dgm:cxn modelId="{DD7AD8C8-34D9-417A-BA6C-42D719D6AEAD}" type="presOf" srcId="{B7005E68-8D46-49F9-81CC-D77CB91DE7BA}" destId="{D770843B-A6EC-41E9-90AD-4E545F3EC84B}" srcOrd="0" destOrd="0" presId="urn:microsoft.com/office/officeart/2005/8/layout/bProcess3"/>
    <dgm:cxn modelId="{BE3021D1-5C44-4954-AFB4-616E161820FB}" type="presOf" srcId="{22E63B97-70DA-4458-BC78-5485A2143330}" destId="{A3D79E04-33D7-400A-BED9-0BB6C7C015BF}" srcOrd="0" destOrd="0" presId="urn:microsoft.com/office/officeart/2005/8/layout/bProcess3"/>
    <dgm:cxn modelId="{EB91CCE4-C73C-45D9-ACC9-55BA6435A230}" srcId="{317DAB04-0222-47DD-821F-2ED1E16FA598}" destId="{22E63B97-70DA-4458-BC78-5485A2143330}" srcOrd="3" destOrd="0" parTransId="{237EA24D-999E-4AE1-AF44-058F2703636F}" sibTransId="{66B0FEB6-BA29-4117-81DA-486F6882EE40}"/>
    <dgm:cxn modelId="{6FC5A9EB-9878-4C38-8B70-26BA91D687F6}" type="presOf" srcId="{1B433787-1279-42F6-8417-2A6D7CD7CC5E}" destId="{A398C6B5-562D-4D48-8D65-659088CE6C53}" srcOrd="1" destOrd="0" presId="urn:microsoft.com/office/officeart/2005/8/layout/bProcess3"/>
    <dgm:cxn modelId="{C35A7EEC-A8CF-46FA-AEF2-4AC554EF8F17}" type="presOf" srcId="{66B0FEB6-BA29-4117-81DA-486F6882EE40}" destId="{AEA0FF1C-FE5E-482A-B1FA-77EAD21D3A3E}" srcOrd="1" destOrd="0" presId="urn:microsoft.com/office/officeart/2005/8/layout/bProcess3"/>
    <dgm:cxn modelId="{684AB4F7-147C-49F8-80B7-5DA4BE174F82}" type="presOf" srcId="{B7005E68-8D46-49F9-81CC-D77CB91DE7BA}" destId="{49F4CBEC-ACEA-4EEA-BB87-1FF8998CBF08}" srcOrd="1" destOrd="0" presId="urn:microsoft.com/office/officeart/2005/8/layout/bProcess3"/>
    <dgm:cxn modelId="{ADFBFCD6-48B6-41AE-8B71-F909AA0DAC77}" type="presParOf" srcId="{FC954418-1A40-4697-87DD-3B1DB969709F}" destId="{9D41E211-2A2A-4418-9B15-FE4A0F851C62}" srcOrd="0" destOrd="0" presId="urn:microsoft.com/office/officeart/2005/8/layout/bProcess3"/>
    <dgm:cxn modelId="{AE540080-C033-45DB-9758-A2990BF5F86E}" type="presParOf" srcId="{FC954418-1A40-4697-87DD-3B1DB969709F}" destId="{D770843B-A6EC-41E9-90AD-4E545F3EC84B}" srcOrd="1" destOrd="0" presId="urn:microsoft.com/office/officeart/2005/8/layout/bProcess3"/>
    <dgm:cxn modelId="{B8DB574A-3867-48E8-8C5C-960290986040}" type="presParOf" srcId="{D770843B-A6EC-41E9-90AD-4E545F3EC84B}" destId="{49F4CBEC-ACEA-4EEA-BB87-1FF8998CBF08}" srcOrd="0" destOrd="0" presId="urn:microsoft.com/office/officeart/2005/8/layout/bProcess3"/>
    <dgm:cxn modelId="{C0F9D94A-FBAE-45BC-B622-BC6344277BBA}" type="presParOf" srcId="{FC954418-1A40-4697-87DD-3B1DB969709F}" destId="{17FDA820-F0B6-4462-8D23-0D4E33F35878}" srcOrd="2" destOrd="0" presId="urn:microsoft.com/office/officeart/2005/8/layout/bProcess3"/>
    <dgm:cxn modelId="{7367A718-9E39-4BF5-8565-8202A75A1634}" type="presParOf" srcId="{FC954418-1A40-4697-87DD-3B1DB969709F}" destId="{AD1F9270-1315-41A8-B5CD-B93BCEB4BCED}" srcOrd="3" destOrd="0" presId="urn:microsoft.com/office/officeart/2005/8/layout/bProcess3"/>
    <dgm:cxn modelId="{51B3ED9E-7851-4EF8-9459-557A848837AC}" type="presParOf" srcId="{AD1F9270-1315-41A8-B5CD-B93BCEB4BCED}" destId="{A398C6B5-562D-4D48-8D65-659088CE6C53}" srcOrd="0" destOrd="0" presId="urn:microsoft.com/office/officeart/2005/8/layout/bProcess3"/>
    <dgm:cxn modelId="{99654AA9-D82B-4F99-BA32-6403210F17B6}" type="presParOf" srcId="{FC954418-1A40-4697-87DD-3B1DB969709F}" destId="{CF9A7CEB-CCAF-45FE-ABB4-339DC8B06BDD}" srcOrd="4" destOrd="0" presId="urn:microsoft.com/office/officeart/2005/8/layout/bProcess3"/>
    <dgm:cxn modelId="{1C61F1B7-275A-4885-BD0A-0E385EE0BA44}" type="presParOf" srcId="{FC954418-1A40-4697-87DD-3B1DB969709F}" destId="{2EE2D436-235A-4209-8DF0-A590A1D7F9A8}" srcOrd="5" destOrd="0" presId="urn:microsoft.com/office/officeart/2005/8/layout/bProcess3"/>
    <dgm:cxn modelId="{C11317AE-E7A1-4E6A-ADDF-F354552A77A1}" type="presParOf" srcId="{2EE2D436-235A-4209-8DF0-A590A1D7F9A8}" destId="{EE82BFBC-B433-4979-8CDB-54D33D9FAD3F}" srcOrd="0" destOrd="0" presId="urn:microsoft.com/office/officeart/2005/8/layout/bProcess3"/>
    <dgm:cxn modelId="{564147BB-8695-4E87-9663-D1FDD32237E5}" type="presParOf" srcId="{FC954418-1A40-4697-87DD-3B1DB969709F}" destId="{A3D79E04-33D7-400A-BED9-0BB6C7C015BF}" srcOrd="6" destOrd="0" presId="urn:microsoft.com/office/officeart/2005/8/layout/bProcess3"/>
    <dgm:cxn modelId="{E04895F2-3D06-4F84-95B7-2380EA840E62}" type="presParOf" srcId="{FC954418-1A40-4697-87DD-3B1DB969709F}" destId="{3B205157-9C65-4867-A520-DDEDECF6C025}" srcOrd="7" destOrd="0" presId="urn:microsoft.com/office/officeart/2005/8/layout/bProcess3"/>
    <dgm:cxn modelId="{A307489B-CDF9-4965-8904-F21AC6ED248C}" type="presParOf" srcId="{3B205157-9C65-4867-A520-DDEDECF6C025}" destId="{AEA0FF1C-FE5E-482A-B1FA-77EAD21D3A3E}" srcOrd="0" destOrd="0" presId="urn:microsoft.com/office/officeart/2005/8/layout/bProcess3"/>
    <dgm:cxn modelId="{F9C30A7D-F063-4B45-AD51-09DB96723341}" type="presParOf" srcId="{FC954418-1A40-4697-87DD-3B1DB969709F}" destId="{6861240B-FED8-42AF-8737-060E82378CD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0843B-A6EC-41E9-90AD-4E545F3EC84B}">
      <dsp:nvSpPr>
        <dsp:cNvPr id="0" name=""/>
        <dsp:cNvSpPr/>
      </dsp:nvSpPr>
      <dsp:spPr>
        <a:xfrm>
          <a:off x="2199619" y="749238"/>
          <a:ext cx="442056" cy="29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128" y="0"/>
              </a:lnTo>
              <a:lnTo>
                <a:pt x="238128" y="296183"/>
              </a:lnTo>
              <a:lnTo>
                <a:pt x="442056" y="296183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6703" y="894525"/>
        <a:ext cx="27889" cy="5610"/>
      </dsp:txXfrm>
    </dsp:sp>
    <dsp:sp modelId="{9D41E211-2A2A-4418-9B15-FE4A0F851C62}">
      <dsp:nvSpPr>
        <dsp:cNvPr id="0" name=""/>
        <dsp:cNvSpPr/>
      </dsp:nvSpPr>
      <dsp:spPr>
        <a:xfrm>
          <a:off x="0" y="0"/>
          <a:ext cx="2201419" cy="149847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strike="noStrike" kern="120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potvrzení prvního nálezu</a:t>
          </a:r>
          <a:endParaRPr lang="cs-CZ" sz="2000" b="1" kern="12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01419" cy="1498477"/>
      </dsp:txXfrm>
    </dsp:sp>
    <dsp:sp modelId="{AD1F9270-1315-41A8-B5CD-B93BCEB4BCED}">
      <dsp:nvSpPr>
        <dsp:cNvPr id="0" name=""/>
        <dsp:cNvSpPr/>
      </dsp:nvSpPr>
      <dsp:spPr>
        <a:xfrm>
          <a:off x="5023240" y="1045421"/>
          <a:ext cx="627445" cy="42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822" y="0"/>
              </a:lnTo>
              <a:lnTo>
                <a:pt x="330822" y="424771"/>
              </a:lnTo>
              <a:lnTo>
                <a:pt x="627445" y="42477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382" y="1255002"/>
        <a:ext cx="39161" cy="5610"/>
      </dsp:txXfrm>
    </dsp:sp>
    <dsp:sp modelId="{17FDA820-F0B6-4462-8D23-0D4E33F35878}">
      <dsp:nvSpPr>
        <dsp:cNvPr id="0" name=""/>
        <dsp:cNvSpPr/>
      </dsp:nvSpPr>
      <dsp:spPr>
        <a:xfrm>
          <a:off x="2674076" y="311987"/>
          <a:ext cx="2350963" cy="146686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stanovení pásma infekce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(pravidlo 200 km</a:t>
          </a:r>
          <a:r>
            <a:rPr lang="cs-CZ" sz="2000" b="1" i="0" u="none" kern="1200" baseline="300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2000" b="1" i="0" u="none" kern="1200" baseline="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cs-CZ" sz="2000" kern="12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076" y="311987"/>
        <a:ext cx="2350963" cy="1466867"/>
      </dsp:txXfrm>
    </dsp:sp>
    <dsp:sp modelId="{2EE2D436-235A-4209-8DF0-A590A1D7F9A8}">
      <dsp:nvSpPr>
        <dsp:cNvPr id="0" name=""/>
        <dsp:cNvSpPr/>
      </dsp:nvSpPr>
      <dsp:spPr>
        <a:xfrm>
          <a:off x="1476956" y="2192908"/>
          <a:ext cx="5479386" cy="805584"/>
        </a:xfrm>
        <a:custGeom>
          <a:avLst/>
          <a:gdLst/>
          <a:ahLst/>
          <a:cxnLst/>
          <a:rect l="0" t="0" r="0" b="0"/>
          <a:pathLst>
            <a:path>
              <a:moveTo>
                <a:pt x="5479386" y="0"/>
              </a:moveTo>
              <a:lnTo>
                <a:pt x="5479386" y="419892"/>
              </a:lnTo>
              <a:lnTo>
                <a:pt x="0" y="419892"/>
              </a:lnTo>
              <a:lnTo>
                <a:pt x="0" y="80558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8079" y="2592895"/>
        <a:ext cx="277141" cy="5610"/>
      </dsp:txXfrm>
    </dsp:sp>
    <dsp:sp modelId="{CF9A7CEB-CCAF-45FE-ABB4-339DC8B06BDD}">
      <dsp:nvSpPr>
        <dsp:cNvPr id="0" name=""/>
        <dsp:cNvSpPr/>
      </dsp:nvSpPr>
      <dsp:spPr>
        <a:xfrm>
          <a:off x="5683086" y="745678"/>
          <a:ext cx="2546513" cy="144903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strike="noStrike" kern="120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pásmo infekce  zákaz lovu veškeré zvěře</a:t>
          </a:r>
          <a:endParaRPr lang="cs-CZ" sz="2000" b="1" kern="12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3086" y="745678"/>
        <a:ext cx="2546513" cy="1449030"/>
      </dsp:txXfrm>
    </dsp:sp>
    <dsp:sp modelId="{3B205157-9C65-4867-A520-DDEDECF6C025}">
      <dsp:nvSpPr>
        <dsp:cNvPr id="0" name=""/>
        <dsp:cNvSpPr/>
      </dsp:nvSpPr>
      <dsp:spPr>
        <a:xfrm>
          <a:off x="2752811" y="3802800"/>
          <a:ext cx="1712854" cy="28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527" y="0"/>
              </a:lnTo>
              <a:lnTo>
                <a:pt x="873527" y="287147"/>
              </a:lnTo>
              <a:lnTo>
                <a:pt x="1712854" y="287147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>
            <a:ln>
              <a:noFill/>
            </a:ln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5065" y="3943569"/>
        <a:ext cx="88347" cy="5610"/>
      </dsp:txXfrm>
    </dsp:sp>
    <dsp:sp modelId="{A3D79E04-33D7-400A-BED9-0BB6C7C015BF}">
      <dsp:nvSpPr>
        <dsp:cNvPr id="0" name=""/>
        <dsp:cNvSpPr/>
      </dsp:nvSpPr>
      <dsp:spPr>
        <a:xfrm>
          <a:off x="199300" y="3030893"/>
          <a:ext cx="2555310" cy="15438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strike="noStrike" kern="120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MVO pro uzavřené pásmo 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strike="noStrike" kern="120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povolení lovu veškeré zvěře </a:t>
          </a:r>
        </a:p>
      </dsp:txBody>
      <dsp:txXfrm>
        <a:off x="199300" y="3030893"/>
        <a:ext cx="2555310" cy="1543815"/>
      </dsp:txXfrm>
    </dsp:sp>
    <dsp:sp modelId="{6861240B-FED8-42AF-8737-060E82378CD2}">
      <dsp:nvSpPr>
        <dsp:cNvPr id="0" name=""/>
        <dsp:cNvSpPr/>
      </dsp:nvSpPr>
      <dsp:spPr>
        <a:xfrm>
          <a:off x="4498066" y="3355484"/>
          <a:ext cx="3259291" cy="14689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b="1" i="0" u="none" kern="12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000" b="1" i="0" u="none" kern="1200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lov/odchyt prasat divokých za dodržování zásad biologické bezpečnosti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i="0" u="none" kern="1200" dirty="0">
            <a:ln/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8066" y="3355484"/>
        <a:ext cx="3259291" cy="146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26.09.2023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FFFF00"/>
                </a:solidFill>
              </a:rPr>
              <a:t>Preventivní úkony u volně žijící zvěře (MKZ),</a:t>
            </a:r>
            <a:br>
              <a:rPr lang="cs-CZ" sz="2400" dirty="0">
                <a:solidFill>
                  <a:srgbClr val="FFFF00"/>
                </a:solidFill>
              </a:rPr>
            </a:br>
            <a:r>
              <a:rPr lang="cs-CZ" sz="2400" dirty="0">
                <a:solidFill>
                  <a:srgbClr val="FFFF00"/>
                </a:solidFill>
              </a:rPr>
              <a:t>Aktuální nákazová situace vzhledem k africkému     moru prasat v ČR</a:t>
            </a:r>
            <a:br>
              <a:rPr lang="cs-CZ" sz="2400" b="0" dirty="0">
                <a:solidFill>
                  <a:srgbClr val="FFFF00"/>
                </a:solidFill>
              </a:rPr>
            </a:br>
            <a:endParaRPr lang="cs-CZ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b="0" dirty="0">
              <a:latin typeface="Arial" charset="0"/>
              <a:cs typeface="Arial" charset="0"/>
            </a:endParaRPr>
          </a:p>
          <a:p>
            <a:pPr eaLnBrk="1" hangingPunct="1"/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                          Školení myslivců, KÚ JMK, 3.10.2023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/>
              <a:t>Krajská veterinární správa SVS pro Jihomoravský kraj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Metodika kontroly zdraví</a:t>
            </a:r>
          </a:p>
          <a:p>
            <a:endParaRPr lang="cs-CZ" dirty="0"/>
          </a:p>
          <a:p>
            <a:r>
              <a:rPr lang="cs-CZ" b="0" dirty="0">
                <a:solidFill>
                  <a:srgbClr val="C00000"/>
                </a:solidFill>
              </a:rPr>
              <a:t>                      Prasata divoká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TRICHINELÓZA DIVOKÝC</a:t>
            </a:r>
            <a:r>
              <a:rPr lang="cs-CZ" sz="2400" dirty="0">
                <a:solidFill>
                  <a:srgbClr val="000000"/>
                </a:solidFill>
                <a:latin typeface="Arial-BoldMT"/>
              </a:rPr>
              <a:t>H PRASAT </a:t>
            </a:r>
          </a:p>
          <a:p>
            <a:endParaRPr lang="cs-CZ" sz="2400" b="0" dirty="0">
              <a:solidFill>
                <a:srgbClr val="000000"/>
              </a:solidFill>
              <a:latin typeface="Arial-BoldMT"/>
            </a:endParaRPr>
          </a:p>
          <a:p>
            <a:r>
              <a:rPr lang="cs-CZ" sz="1800" b="0" dirty="0">
                <a:solidFill>
                  <a:srgbClr val="000000"/>
                </a:solidFill>
              </a:rPr>
              <a:t>Vyšetření ulovených divokých prasat určených pro osobní spotřebu uživatelem honitby nebo oprávněným účastníkem lovu, </a:t>
            </a:r>
            <a:r>
              <a:rPr lang="cs-CZ" sz="1800" b="0" dirty="0">
                <a:solidFill>
                  <a:schemeClr val="tx1"/>
                </a:solidFill>
                <a:latin typeface="ArialMT"/>
              </a:rPr>
              <a:t>a to ve své domácnosti nebo určených k prodeji přímo spotřebiteli pro spotřebu v jeho domácnosti, nebo určených k dodání do místní maloobchodní prodejny, která se nachází na území České republiky a která zásobuje přímo konečného spotřebitele, nebo určených k dodání do maloobchodního zařízení, které bylo KVS SVS</a:t>
            </a:r>
          </a:p>
          <a:p>
            <a:r>
              <a:rPr lang="cs-CZ" sz="1800" b="0" dirty="0">
                <a:solidFill>
                  <a:schemeClr val="tx1"/>
                </a:solidFill>
                <a:latin typeface="ArialMT"/>
              </a:rPr>
              <a:t>registrováno jako zařízení určené pro zacházení se zvěřinou.</a:t>
            </a:r>
            <a:r>
              <a:rPr lang="cs-CZ" sz="1800" b="0" dirty="0">
                <a:solidFill>
                  <a:schemeClr val="tx1"/>
                </a:solidFill>
              </a:rPr>
              <a:t>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58828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7905581-C1C9-498A-BC2E-8CE2CFD9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Hradí se pouze laboratorní vyšetření provedené ve státním veterinárním ústavu trávicí metodou na základě řádně vyplněné objednávky laboratorního vyšetření. Současně s každým odebraným vzorkem se odevzdává </a:t>
            </a:r>
            <a:r>
              <a:rPr lang="cs-CZ" sz="1800" dirty="0" err="1"/>
              <a:t>markant</a:t>
            </a:r>
            <a:r>
              <a:rPr lang="cs-CZ" sz="1800" dirty="0"/>
              <a:t> (pírko), což se zaznamenává v objednávce laboratorního vyšetření.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2C97BA-D8CD-49C8-BBA1-A10606420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</p:txBody>
      </p:sp>
      <p:pic>
        <p:nvPicPr>
          <p:cNvPr id="1026" name="Picture 2" descr="Nalezený obrázek pro trichinella">
            <a:extLst>
              <a:ext uri="{FF2B5EF4-FFF2-40B4-BE49-F238E27FC236}">
                <a16:creationId xmlns:a16="http://schemas.microsoft.com/office/drawing/2014/main" id="{FE5E4284-4544-44E2-A650-2AFAF107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105443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trichinella">
            <a:extLst>
              <a:ext uri="{FF2B5EF4-FFF2-40B4-BE49-F238E27FC236}">
                <a16:creationId xmlns:a16="http://schemas.microsoft.com/office/drawing/2014/main" id="{F7422FB8-0BB2-471E-95B3-AB3C14E8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19" y="3429000"/>
            <a:ext cx="2927127" cy="21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853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Metodika kontroly zdraví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0" dirty="0">
                <a:solidFill>
                  <a:srgbClr val="C00000"/>
                </a:solidFill>
              </a:rPr>
              <a:t>                  Lovná zvěř spárkatá 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rgbClr val="000000"/>
                </a:solidFill>
              </a:rPr>
              <a:t> parazitologické vyšetření </a:t>
            </a:r>
          </a:p>
          <a:p>
            <a:endParaRPr lang="cs-CZ" b="0" dirty="0">
              <a:solidFill>
                <a:srgbClr val="000000"/>
              </a:solidFill>
            </a:endParaRPr>
          </a:p>
          <a:p>
            <a:r>
              <a:rPr lang="cs-CZ" sz="2000" b="0" dirty="0">
                <a:solidFill>
                  <a:srgbClr val="000000"/>
                </a:solidFill>
              </a:rPr>
              <a:t>Uživatel honitby, který se rozhodne pro cílené </a:t>
            </a:r>
            <a:r>
              <a:rPr lang="cs-CZ" sz="2000" b="0" dirty="0" err="1">
                <a:solidFill>
                  <a:srgbClr val="000000"/>
                </a:solidFill>
              </a:rPr>
              <a:t>antiparazitární</a:t>
            </a:r>
            <a:r>
              <a:rPr lang="cs-CZ" sz="2000" b="0" dirty="0">
                <a:solidFill>
                  <a:srgbClr val="000000"/>
                </a:solidFill>
              </a:rPr>
              <a:t> ošetření spárkaté zvěře v daném roce, musí v předcházejícím roce splnit následující: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0" dirty="0">
                <a:solidFill>
                  <a:srgbClr val="000000"/>
                </a:solidFill>
              </a:rPr>
              <a:t>Uživatel honitby musí zajistit parazitologické vyšetření </a:t>
            </a:r>
            <a:r>
              <a:rPr lang="cs-CZ" sz="2000" dirty="0">
                <a:solidFill>
                  <a:srgbClr val="000000"/>
                </a:solidFill>
              </a:rPr>
              <a:t>minimálně u 30 % veškeré ulovené spárkaté zvěře</a:t>
            </a:r>
            <a:r>
              <a:rPr lang="cs-CZ" sz="2000" b="0" dirty="0">
                <a:solidFill>
                  <a:srgbClr val="000000"/>
                </a:solidFill>
                <a:latin typeface="ArialMT"/>
              </a:rPr>
              <a:t>. </a:t>
            </a:r>
            <a:endParaRPr lang="cs-CZ" sz="2000" b="0" dirty="0">
              <a:solidFill>
                <a:srgbClr val="000000"/>
              </a:solidFill>
            </a:endParaRPr>
          </a:p>
          <a:p>
            <a:r>
              <a:rPr lang="cs-CZ" sz="2000" b="0" dirty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0" dirty="0">
                <a:solidFill>
                  <a:srgbClr val="000000"/>
                </a:solidFill>
              </a:rPr>
              <a:t> </a:t>
            </a:r>
            <a:endParaRPr lang="cs-CZ" sz="2000" b="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45908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3717032"/>
            <a:ext cx="3552825" cy="26670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2000" b="0" dirty="0">
                <a:solidFill>
                  <a:schemeClr val="tx1"/>
                </a:solidFill>
              </a:rPr>
              <a:t>Pozitivní výsledek parazitologického vyšetření musí být pro danou skupinu parazitóz minimálně u 30 % vyšetřených vzorků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2000" b="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906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D3D7D9D-3BAA-4CE1-BA99-E0837C0B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400" dirty="0">
                <a:solidFill>
                  <a:srgbClr val="00B050"/>
                </a:solidFill>
              </a:rPr>
              <a:t>Vzorky k parazitologickému vyšetření jsou odebírány výhradně z ulovené nebo uhynulé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B050"/>
                </a:solidFill>
              </a:rPr>
              <a:t>        spárkaté zvěře; nelze odebírat vzorky z prostředí.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plicních a gastrointestinálních parazitů se odebírá vzorek trusu z konečníku</a:t>
            </a:r>
          </a:p>
          <a:p>
            <a:pPr marL="0" indent="0">
              <a:buNone/>
            </a:pPr>
            <a:r>
              <a:rPr lang="cs-CZ" sz="1400" dirty="0"/>
              <a:t>        ulovené / uhynulé spárkaté zvěře; označený vzorek s řádně vyplněnou objednávkou</a:t>
            </a:r>
          </a:p>
          <a:p>
            <a:pPr marL="0" indent="0">
              <a:buNone/>
            </a:pPr>
            <a:r>
              <a:rPr lang="cs-CZ" sz="1400" dirty="0"/>
              <a:t>        laboratorního vyšetření se odesílá výhradně do Státních veterinárních ústavů (SVÚ).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motolic se odebírá vzorek trusu z konečníku ulovené / uhynulé spárkaté</a:t>
            </a:r>
          </a:p>
          <a:p>
            <a:pPr marL="0" indent="0">
              <a:buNone/>
            </a:pPr>
            <a:r>
              <a:rPr lang="cs-CZ" sz="1400" dirty="0"/>
              <a:t>        zvěře případně postižené orgány (játra, plíce); označený vzorek s řádně vyplněnou</a:t>
            </a:r>
          </a:p>
          <a:p>
            <a:pPr marL="0" indent="0">
              <a:buNone/>
            </a:pPr>
            <a:r>
              <a:rPr lang="cs-CZ" sz="1400" dirty="0"/>
              <a:t>        objednávkou laboratorního vyšetření se odesílá výhradně do SVÚ. Je možný i přímý</a:t>
            </a:r>
          </a:p>
          <a:p>
            <a:pPr marL="0" indent="0">
              <a:buNone/>
            </a:pPr>
            <a:r>
              <a:rPr lang="cs-CZ" sz="1400" dirty="0"/>
              <a:t>        průkaz motolic v orgánech provedený soukromým veterinárním lékařem.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 Pro průkaz střečkovitosti stačí nález vývojových stádií střečků.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BAAA07-3304-4474-AB23-7E4D22A220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123320855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5CD7527-BE47-4CC6-9465-99877135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600" dirty="0"/>
              <a:t>Pro účely cíleného </a:t>
            </a:r>
            <a:r>
              <a:rPr lang="cs-CZ" sz="1600" dirty="0" err="1"/>
              <a:t>antiparazitárního</a:t>
            </a:r>
            <a:r>
              <a:rPr lang="cs-CZ" sz="1600" dirty="0"/>
              <a:t> ošetření spárkaté zvěře je pozitivním výsledkem</a:t>
            </a:r>
          </a:p>
          <a:p>
            <a:pPr marL="0" indent="0">
              <a:buNone/>
            </a:pPr>
            <a:r>
              <a:rPr lang="cs-CZ" sz="1600" dirty="0"/>
              <a:t>      parazitologického vyšetření: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plicních a gastrointestinálních parazitů pozitivní </a:t>
            </a:r>
            <a:r>
              <a:rPr lang="cs-CZ" sz="1600" dirty="0" err="1"/>
              <a:t>koprologické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vyšetření hodnocené +++ nebo ++++ (hodnotí a potvrzuje výhradně SVÚ)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motolic pozitivní </a:t>
            </a:r>
            <a:r>
              <a:rPr lang="cs-CZ" sz="1600" dirty="0" err="1"/>
              <a:t>koprologické</a:t>
            </a:r>
            <a:r>
              <a:rPr lang="cs-CZ" sz="1600" dirty="0"/>
              <a:t> vyšetření hodnocené +++ nebo ++++</a:t>
            </a:r>
          </a:p>
          <a:p>
            <a:pPr marL="0" indent="0">
              <a:buNone/>
            </a:pPr>
            <a:r>
              <a:rPr lang="cs-CZ" sz="1600" dirty="0"/>
              <a:t>       (hodnotí a potvrzuje výhradně SVÚ) nebo přímý průkaz motolic v orgánech</a:t>
            </a:r>
          </a:p>
          <a:p>
            <a:pPr marL="0" indent="0">
              <a:buNone/>
            </a:pPr>
            <a:r>
              <a:rPr lang="cs-CZ" sz="1600" dirty="0"/>
              <a:t>       (hodnotí a potvrzuje SVÚ nebo soukromý veterinární lékař)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v případě střečkovitosti nález jakéhokoli vývojového stádia střečků (hodnotí</a:t>
            </a:r>
          </a:p>
          <a:p>
            <a:pPr marL="0" indent="0">
              <a:buNone/>
            </a:pPr>
            <a:r>
              <a:rPr lang="cs-CZ" sz="1600" dirty="0"/>
              <a:t>       a potvrzuje SVÚ, soukromý veterinární lékař nebo proškolená osoba).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600" b="1" dirty="0"/>
              <a:t>Parazitologické vyšetření </a:t>
            </a:r>
            <a:r>
              <a:rPr lang="cs-CZ" sz="1600" dirty="0"/>
              <a:t>vzorků ze spárkaté zvěře provedené v předchozím roce slouží pro cílené </a:t>
            </a:r>
            <a:r>
              <a:rPr lang="cs-CZ" sz="1600" dirty="0" err="1"/>
              <a:t>antiparazitární</a:t>
            </a:r>
            <a:r>
              <a:rPr lang="cs-CZ" sz="1600" dirty="0"/>
              <a:t> ošetření spárkaté zvěře v roce následujícím.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56ED295-E54A-4967-B7F7-93E1F0FF80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5266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Africký mor prasat</a:t>
            </a:r>
          </a:p>
          <a:p>
            <a:endParaRPr lang="cs-CZ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800" b="0" dirty="0">
                <a:solidFill>
                  <a:schemeClr val="tx1"/>
                </a:solidFill>
              </a:rPr>
              <a:t>Africký mor prasat (AMP) je nebezpečné, vysoce nakažlivé onemocnění domácích i divoce žijících prasat všech plemen a věkových kategorií. Původcem je virus vyvolávající u postižených zvířat širokou škálu klinických příznaků. Pro akutní formu onemocnění je charakteristická vysoká horečka, </a:t>
            </a:r>
            <a:r>
              <a:rPr lang="cs-CZ" sz="1800" b="0" dirty="0" err="1">
                <a:solidFill>
                  <a:schemeClr val="tx1"/>
                </a:solidFill>
              </a:rPr>
              <a:t>krváceniny</a:t>
            </a:r>
            <a:r>
              <a:rPr lang="cs-CZ" sz="1800" b="0" dirty="0">
                <a:solidFill>
                  <a:schemeClr val="tx1"/>
                </a:solidFill>
              </a:rPr>
              <a:t> v játrech, slezině, na výstelce krevních cév a mízních uzlinách a také vysoký počet úhynů. Na člověka se AMP nepřenáší a nepředstavuje pro něj zdravotní nebezpečí.</a:t>
            </a:r>
          </a:p>
          <a:p>
            <a:pPr algn="just"/>
            <a:endParaRPr lang="cs-CZ" sz="1800" b="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800" b="0" dirty="0">
                <a:solidFill>
                  <a:srgbClr val="000000"/>
                </a:solidFill>
              </a:rPr>
              <a:t>Postupující a rychlé šíření AMP ve státech východní Evropy výrazně změnilo evropskou nákazovou situaci a představuje reálné vysoké riziko pro všechny členské státy EU. Navzdory přijetí </a:t>
            </a:r>
            <a:r>
              <a:rPr lang="cs-CZ" sz="1800" b="0" dirty="0" err="1">
                <a:solidFill>
                  <a:srgbClr val="000000"/>
                </a:solidFill>
              </a:rPr>
              <a:t>protinákazových</a:t>
            </a:r>
            <a:r>
              <a:rPr lang="cs-CZ" sz="1800" b="0" dirty="0">
                <a:solidFill>
                  <a:srgbClr val="000000"/>
                </a:solidFill>
              </a:rPr>
              <a:t> opatření v oblastech současného výskytu se dosud nepodařilo dostat nákazu pod kontrolu.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1057323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350512-6981-4D01-B559-80BDB93A8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Africký mor prasat</a:t>
            </a:r>
          </a:p>
        </p:txBody>
      </p:sp>
      <p:pic>
        <p:nvPicPr>
          <p:cNvPr id="5122" name="Picture 2" descr="V Braniborsku potvrdili další divoká prasata s africkým morem (ČTK) | Svět  Myslivosti - myslivecký portál a časopis">
            <a:extLst>
              <a:ext uri="{FF2B5EF4-FFF2-40B4-BE49-F238E27FC236}">
                <a16:creationId xmlns:a16="http://schemas.microsoft.com/office/drawing/2014/main" id="{8EEDA216-46C9-43A1-B22C-A9135BB6D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škeré kompetence k africkému moru prasat má SVS a ministerstvo  zemědělství | Rádio Kroměříž">
            <a:extLst>
              <a:ext uri="{FF2B5EF4-FFF2-40B4-BE49-F238E27FC236}">
                <a16:creationId xmlns:a16="http://schemas.microsoft.com/office/drawing/2014/main" id="{BF1BEFE1-0E77-4D5C-9F5A-8DD7F733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6716"/>
            <a:ext cx="3672408" cy="24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rický mor prasat měli dva divočáci na Zlínsku - Zdraví.euro.cz">
            <a:extLst>
              <a:ext uri="{FF2B5EF4-FFF2-40B4-BE49-F238E27FC236}">
                <a16:creationId xmlns:a16="http://schemas.microsoft.com/office/drawing/2014/main" id="{37D3B29D-567E-43CA-88E7-BEA0C511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6701"/>
            <a:ext cx="3240360" cy="18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0314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A3B172-21F0-466E-8466-CCB885C47A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Africký mor prasat</a:t>
            </a:r>
          </a:p>
        </p:txBody>
      </p:sp>
      <p:pic>
        <p:nvPicPr>
          <p:cNvPr id="4098" name="Picture 2" descr="Africký mor prasat (AMP) – Státní veterinární správa">
            <a:extLst>
              <a:ext uri="{FF2B5EF4-FFF2-40B4-BE49-F238E27FC236}">
                <a16:creationId xmlns:a16="http://schemas.microsoft.com/office/drawing/2014/main" id="{E6740EFE-55DA-450A-BE79-4B7D3FC07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9B65664-60BE-4353-9864-08351B69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4"/>
            <a:ext cx="3729479" cy="2799924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1F51C011-3F09-416D-B9AB-95791AB01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09" y="3907778"/>
            <a:ext cx="3416509" cy="2507684"/>
          </a:xfrm>
          <a:prstGeom prst="rect">
            <a:avLst/>
          </a:prstGeom>
        </p:spPr>
      </p:pic>
      <p:pic>
        <p:nvPicPr>
          <p:cNvPr id="4100" name="Picture 4" descr="Africký mor prasat (AMP) – Státní veterinární správa">
            <a:extLst>
              <a:ext uri="{FF2B5EF4-FFF2-40B4-BE49-F238E27FC236}">
                <a16:creationId xmlns:a16="http://schemas.microsoft.com/office/drawing/2014/main" id="{9ECE6F37-2E5A-44CD-9819-CEBE1400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90" y="4930614"/>
            <a:ext cx="2857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3992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8D31933-BCA7-4267-A95E-83C8525F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Složitý obalený virus - patří mezi největší a nejkomplexnější viry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Jediný zástupce rodu </a:t>
            </a:r>
            <a:r>
              <a:rPr lang="cs-CZ" sz="1800" i="1" dirty="0" err="1">
                <a:solidFill>
                  <a:prstClr val="black"/>
                </a:solidFill>
              </a:rPr>
              <a:t>Asfavirus</a:t>
            </a:r>
            <a:r>
              <a:rPr lang="cs-CZ" sz="1800" i="1" dirty="0">
                <a:solidFill>
                  <a:prstClr val="black"/>
                </a:solidFill>
              </a:rPr>
              <a:t>,</a:t>
            </a:r>
            <a:r>
              <a:rPr lang="cs-CZ" sz="1800" dirty="0">
                <a:solidFill>
                  <a:prstClr val="black"/>
                </a:solidFill>
              </a:rPr>
              <a:t> čeledi </a:t>
            </a:r>
            <a:r>
              <a:rPr lang="cs-CZ" sz="1800" i="1" dirty="0" err="1">
                <a:solidFill>
                  <a:prstClr val="black"/>
                </a:solidFill>
              </a:rPr>
              <a:t>Asfaviridae</a:t>
            </a:r>
            <a:endParaRPr lang="cs-CZ" sz="1800" i="1" dirty="0">
              <a:solidFill>
                <a:prstClr val="black"/>
              </a:solidFill>
            </a:endParaRP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Genetická informace = </a:t>
            </a:r>
            <a:r>
              <a:rPr lang="cs-CZ" sz="1800" dirty="0" err="1">
                <a:solidFill>
                  <a:prstClr val="black"/>
                </a:solidFill>
              </a:rPr>
              <a:t>dvouvláknitá</a:t>
            </a:r>
            <a:r>
              <a:rPr lang="cs-CZ" sz="1800" dirty="0">
                <a:solidFill>
                  <a:prstClr val="black"/>
                </a:solidFill>
              </a:rPr>
              <a:t> DNA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Jediný DNA virus , který přenášejí členovci (klíšťáci rodu </a:t>
            </a:r>
            <a:r>
              <a:rPr lang="cs-CZ" sz="1800" i="1" dirty="0" err="1">
                <a:solidFill>
                  <a:prstClr val="black"/>
                </a:solidFill>
              </a:rPr>
              <a:t>Ornithodoros</a:t>
            </a:r>
            <a:r>
              <a:rPr lang="cs-CZ" sz="1800" dirty="0">
                <a:solidFill>
                  <a:prstClr val="black"/>
                </a:solidFill>
              </a:rPr>
              <a:t>)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Nachází se v krvi, orgánech, sekretech a exkretech postižených zvířat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Dlouhodobé vylučování až několik měsíců</a:t>
            </a:r>
          </a:p>
          <a:p>
            <a:pPr lvl="0" algn="just" eaLnBrk="0" hangingPunct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</a:rPr>
              <a:t>Vysoce odolný vůči nízkým teplotám i vysušení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D88614-116B-4E2F-84EB-C8162AE95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Africký mor prasat - virus</a:t>
            </a:r>
          </a:p>
        </p:txBody>
      </p:sp>
      <p:pic>
        <p:nvPicPr>
          <p:cNvPr id="1026" name="Picture 2" descr="Nalezený obrázek pro virus africký mor prasat">
            <a:extLst>
              <a:ext uri="{FF2B5EF4-FFF2-40B4-BE49-F238E27FC236}">
                <a16:creationId xmlns:a16="http://schemas.microsoft.com/office/drawing/2014/main" id="{190C8DC1-6995-4472-A0A1-DA437DE1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7995"/>
            <a:ext cx="32004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952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/>
              <a:t>Předělový list s prostorem </a:t>
            </a:r>
            <a:endParaRPr lang="cs-CZ" sz="48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6258"/>
            <a:ext cx="5188208" cy="34588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95" y="1112812"/>
            <a:ext cx="3552825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763406"/>
            <a:ext cx="4743450" cy="2667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EE4AE10-AEA3-4125-A710-499C6397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b="1" u="sng" dirty="0">
                <a:solidFill>
                  <a:srgbClr val="0070C0"/>
                </a:solidFill>
              </a:rPr>
              <a:t>přímý:</a:t>
            </a:r>
            <a:endParaRPr lang="cs-CZ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 kontakt s nakaženým zvířetem (krev, sekrety)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kontakt s uhynulým nakaženým div. prasetem 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  </a:t>
            </a:r>
            <a:r>
              <a:rPr lang="cs-CZ" b="1" u="sng" dirty="0">
                <a:solidFill>
                  <a:srgbClr val="0070C0"/>
                </a:solidFill>
              </a:rPr>
              <a:t>nepřímý: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tepelně neošetřené potraviny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neošetřené trofeje, zbytky lovu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kontaminované materiály a krmivo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dopravní prostředky, obuv, oblečení,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dirty="0">
                <a:solidFill>
                  <a:srgbClr val="000000"/>
                </a:solidFill>
              </a:rPr>
              <a:t>• </a:t>
            </a:r>
            <a:r>
              <a:rPr lang="cs-CZ" dirty="0" err="1">
                <a:solidFill>
                  <a:srgbClr val="000000"/>
                </a:solidFill>
              </a:rPr>
              <a:t>krevsající</a:t>
            </a:r>
            <a:r>
              <a:rPr lang="cs-CZ" dirty="0">
                <a:solidFill>
                  <a:srgbClr val="000000"/>
                </a:solidFill>
              </a:rPr>
              <a:t> hmyz - mechanický přenos mouchy + klíšťáci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F92378-0C85-4EFA-B1D5-5FE4D8D402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Africký mor prasat - přenos</a:t>
            </a:r>
          </a:p>
        </p:txBody>
      </p:sp>
      <p:pic>
        <p:nvPicPr>
          <p:cNvPr id="3074" name="Picture 2" descr="Nalezený obrázek pro klíšťák">
            <a:extLst>
              <a:ext uri="{FF2B5EF4-FFF2-40B4-BE49-F238E27FC236}">
                <a16:creationId xmlns:a16="http://schemas.microsoft.com/office/drawing/2014/main" id="{65D6E7E6-ACA4-4CC6-9C0B-AC792B44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3482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1A10EED-5F88-4412-9A6F-8AB526A8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35" y="1663855"/>
            <a:ext cx="9681938" cy="6936338"/>
          </a:xfrm>
        </p:spPr>
        <p:txBody>
          <a:bodyPr/>
          <a:lstStyle/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None/>
            </a:pPr>
            <a:r>
              <a:rPr lang="cs-CZ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Virus je extrémně odolný ve vnějším prostředí</a:t>
            </a: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0" indent="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None/>
            </a:pPr>
            <a:r>
              <a:rPr lang="cs-CZ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přežití viru 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závisí na podmínkách prostředí (teplota, vlhkost, pH, </a:t>
            </a:r>
            <a:r>
              <a:rPr lang="cs-CZ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UVzáření</a:t>
            </a: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…)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endParaRPr lang="cs-CZ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výběhy 30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výkaly 60 - 100 dní (11 dní při 21°C)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krev (hniloba, autolýza) 15 týdnů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moč 45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hnůj (17°C) 84 dnů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nosní aerosol 5 - 19 min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vykostěné maso (4°C) 105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sušená šunka 140 - 180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kůže/tuk (i sušený) 300 dní</a:t>
            </a:r>
          </a:p>
          <a:p>
            <a:pPr marL="905400" lvl="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"/>
            </a:pPr>
            <a:r>
              <a:rPr lang="cs-CZ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zmražené maso několik let</a:t>
            </a:r>
          </a:p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A63D9CC-5F0D-4297-B9C4-540C8BF24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Africký mor prasat- odolnost viru</a:t>
            </a:r>
          </a:p>
        </p:txBody>
      </p:sp>
      <p:pic>
        <p:nvPicPr>
          <p:cNvPr id="2050" name="Picture 2" descr="Nalezený obrázek pro virus africký mor prasat">
            <a:extLst>
              <a:ext uri="{FF2B5EF4-FFF2-40B4-BE49-F238E27FC236}">
                <a16:creationId xmlns:a16="http://schemas.microsoft.com/office/drawing/2014/main" id="{8E3E5AC7-62D6-4534-AD29-0DC7B070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43217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5829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Africký mor prasat</a:t>
            </a:r>
          </a:p>
          <a:p>
            <a:endParaRPr lang="cs-CZ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200" b="0" dirty="0">
                <a:solidFill>
                  <a:srgbClr val="000000"/>
                </a:solidFill>
              </a:rPr>
              <a:t>Celou situaci významně komplikuje skutečnost, že prozatím neexistuje účinná vakcína proti AMP a jediným spolehlivým opatřením v případě vzplanutí nákazy zůstává radikální likvidace postižených chovů a kontroly přesunů zvířat. O to zodpovědnější a důslednější musí být proto přístup chovatelů domácích prasat a uživatelů honiteb. Je nezbytné průběžně sledovat zdravotní stav a úhyny u prasat domácích i divokých a veškeré podezření na výskyt nákazy hlásit příslušné KVS.</a:t>
            </a:r>
          </a:p>
          <a:p>
            <a:endParaRPr lang="cs-CZ" sz="1200" b="0" dirty="0">
              <a:solidFill>
                <a:srgbClr val="000000"/>
              </a:solidFill>
            </a:endParaRPr>
          </a:p>
          <a:p>
            <a:r>
              <a:rPr lang="cs-CZ" sz="1200" b="0" dirty="0">
                <a:solidFill>
                  <a:srgbClr val="000000"/>
                </a:solidFill>
              </a:rPr>
              <a:t> </a:t>
            </a:r>
            <a:r>
              <a:rPr lang="cs-CZ" sz="1200" b="0" dirty="0">
                <a:solidFill>
                  <a:srgbClr val="00B050"/>
                </a:solidFill>
              </a:rPr>
              <a:t>MVO platné pro celou ČR</a:t>
            </a:r>
            <a:r>
              <a:rPr lang="cs-CZ" sz="1200" b="0" dirty="0">
                <a:solidFill>
                  <a:srgbClr val="000000"/>
                </a:solidFill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200" b="0" dirty="0">
                <a:solidFill>
                  <a:srgbClr val="000000"/>
                </a:solidFill>
              </a:rPr>
              <a:t>Všem uživatelům honiteb nebo oprávněným účastníkům lovu se nařizuje intenzivní celoroční lov volně žijících prasat bez ohledu na věkovou kategorii a pohlaví s možností využití i následujících způsobů lovu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a) pomocí zdrojů umělého osvětlení, zařízení pro osvětlení terče, zaměřovače zbraní konstruovaného na principu noktovizorů,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b) na honebních pozemcích, na kterých současně probíhá sklizeň zemědělských plodin, a na sousedních pozemcích ve vzdálenosti do 200 m od hranice těchto pozemků,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c) na čekané ve vzdálenosti do 200 m od hranic sousední honitby a v této vzdálenosti vnadit, umisťovat myslivecká zařízení a provádět lov z mysliveckých a jiných zařízení,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d) střílením v odchytových zařízeních krátkou nebo dlouhou kulovou zbraní s energií v 0 metrech vyšší než 300 J, nebo</a:t>
            </a:r>
          </a:p>
          <a:p>
            <a:r>
              <a:rPr lang="cs-CZ" sz="1200" b="0" dirty="0">
                <a:solidFill>
                  <a:srgbClr val="000000"/>
                </a:solidFill>
              </a:rPr>
              <a:t>          e) odlovem kňoura a bachyně na společných lovech s možností lovu jednotnou střelou z brokové zbraně.</a:t>
            </a:r>
          </a:p>
          <a:p>
            <a:endParaRPr lang="cs-CZ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4570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0BFD665-6386-4752-A5B1-DA10DBBB5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1800" dirty="0"/>
              <a:t>Všem uživatelům honiteb nebo oprávněným účastníkům lovu se zakazuje přikrmovat volně žijící prasata, vyjma obor uznaných pro chov prasete divokého; povoluje se pouze vnadění a to tak, že na </a:t>
            </a:r>
            <a:r>
              <a:rPr lang="cs-CZ" sz="1800" dirty="0" err="1"/>
              <a:t>vnadišti</a:t>
            </a:r>
            <a:r>
              <a:rPr lang="cs-CZ" sz="1800" dirty="0"/>
              <a:t> se nesmí najednou nacházet více než 20 kg krmiva, přičemž na 50 ha honitby smí být umístěno 1 </a:t>
            </a:r>
            <a:r>
              <a:rPr lang="cs-CZ" sz="1800" dirty="0" err="1"/>
              <a:t>vnadiště</a:t>
            </a:r>
            <a:r>
              <a:rPr lang="cs-CZ" sz="1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0000"/>
                </a:solidFill>
              </a:rPr>
              <a:t>Všem fyzickým a právnickým osobám se zakazuje ke zhotovení loveckých trofejí dovážet těla ulovené zvěře z čeledi </a:t>
            </a:r>
            <a:r>
              <a:rPr lang="cs-CZ" sz="1800" dirty="0" err="1">
                <a:solidFill>
                  <a:srgbClr val="000000"/>
                </a:solidFill>
              </a:rPr>
              <a:t>prasatovití</a:t>
            </a:r>
            <a:r>
              <a:rPr lang="cs-CZ" sz="1800" dirty="0">
                <a:solidFill>
                  <a:srgbClr val="000000"/>
                </a:solidFill>
              </a:rPr>
              <a:t>, části těl z této zvěře nebo vedlejší živočišné produkty z této zvěře, pokud byla ulovena v oblastech, které jsou uvedeny v příloze I nařízení (EU) 2023/594.</a:t>
            </a:r>
            <a:endParaRPr lang="cs-CZ" sz="18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2B3225A-DD17-4F62-A63D-2F35ADC0B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279445385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5C22534-E757-4005-91DF-3EF8BAA2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Změna MVO se týká zákazu použití psů při společných    lovech v uzavřených pásmech: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Toto pravidlo se dosud týkalo všech typů lovů, avšak od 1. 9. 2023 zákaz platí </a:t>
            </a:r>
            <a:r>
              <a:rPr lang="cs-CZ" b="1" dirty="0">
                <a:solidFill>
                  <a:srgbClr val="7030A0"/>
                </a:solidFill>
              </a:rPr>
              <a:t>pouze pro společný lov černé zvěře</a:t>
            </a:r>
            <a:r>
              <a:rPr lang="cs-CZ" dirty="0"/>
              <a:t>, na lov ostatní zvěře (například pernaté) se již nevztahuje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96A038-8006-4B2B-B99E-280801C8A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Změna MVO – září 2023</a:t>
            </a:r>
          </a:p>
        </p:txBody>
      </p:sp>
    </p:spTree>
    <p:extLst>
      <p:ext uri="{BB962C8B-B14F-4D97-AF65-F5344CB8AC3E}">
        <p14:creationId xmlns:p14="http://schemas.microsoft.com/office/powerpoint/2010/main" val="404212480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5B4B0B-2542-49F7-9EBD-940974282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 Africký mor prasat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BB96364-8507-4AFF-B81B-1FA0E62DE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18037"/>
              </p:ext>
            </p:extLst>
          </p:nvPr>
        </p:nvGraphicFramePr>
        <p:xfrm>
          <a:off x="1115616" y="1700808"/>
          <a:ext cx="6029722" cy="4053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161">
                  <a:extLst>
                    <a:ext uri="{9D8B030D-6E8A-4147-A177-3AD203B41FA5}">
                      <a16:colId xmlns:a16="http://schemas.microsoft.com/office/drawing/2014/main" val="981796521"/>
                    </a:ext>
                  </a:extLst>
                </a:gridCol>
                <a:gridCol w="1306066">
                  <a:extLst>
                    <a:ext uri="{9D8B030D-6E8A-4147-A177-3AD203B41FA5}">
                      <a16:colId xmlns:a16="http://schemas.microsoft.com/office/drawing/2014/main" val="3593663460"/>
                    </a:ext>
                  </a:extLst>
                </a:gridCol>
                <a:gridCol w="1443547">
                  <a:extLst>
                    <a:ext uri="{9D8B030D-6E8A-4147-A177-3AD203B41FA5}">
                      <a16:colId xmlns:a16="http://schemas.microsoft.com/office/drawing/2014/main" val="1499820268"/>
                    </a:ext>
                  </a:extLst>
                </a:gridCol>
                <a:gridCol w="2263948">
                  <a:extLst>
                    <a:ext uri="{9D8B030D-6E8A-4147-A177-3AD203B41FA5}">
                      <a16:colId xmlns:a16="http://schemas.microsoft.com/office/drawing/2014/main" val="914067393"/>
                    </a:ext>
                  </a:extLst>
                </a:gridCol>
              </a:tblGrid>
              <a:tr h="461930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Africký mor prasat (AMP) - počet prasat divokých vyšetřených na AMP, všechny kraje 1.1. – 15.9.2023 (nápočet)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25600"/>
                  </a:ext>
                </a:extLst>
              </a:tr>
              <a:tr h="1892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kraj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EpI400/úhyny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EpI420/sražená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 vyšetřeno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1042084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KVSA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13694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KVSB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6264592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KVSC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1098380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34805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KVSH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9326204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9694482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KVSK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83894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KVSL*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09900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2308751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KVSP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161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7488858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KVSS*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8897299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9327057"/>
                  </a:ext>
                </a:extLst>
              </a:tr>
              <a:tr h="22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2421882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KVSZ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14912311"/>
                  </a:ext>
                </a:extLst>
              </a:tr>
              <a:tr h="23659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718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546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1 264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590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52966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E7CB4A-59CC-4038-A68B-CFC3D2F5AF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0215" algn="ctr">
              <a:spcBef>
                <a:spcPts val="7200"/>
              </a:spcBef>
              <a:spcAft>
                <a:spcPts val="1200"/>
              </a:spcAft>
              <a:tabLst>
                <a:tab pos="768350" algn="l"/>
                <a:tab pos="4470400" algn="l"/>
                <a:tab pos="4470400" algn="l"/>
              </a:tabLst>
            </a:pPr>
            <a:r>
              <a:rPr lang="cs-CZ" sz="1400" b="0" dirty="0">
                <a:ea typeface="Calibri" panose="020F0502020204030204" pitchFamily="34" charset="0"/>
              </a:rPr>
              <a:t>počet nalezených uhynulých/sražených prasat divokých vyšetřených na AMP v celé ČR 1. 1. – 15. 9. 2023</a:t>
            </a:r>
            <a:endParaRPr lang="cs-CZ" sz="1400" dirty="0">
              <a:ea typeface="Calibri" panose="020F0502020204030204" pitchFamily="34" charset="0"/>
            </a:endParaRPr>
          </a:p>
          <a:p>
            <a:endParaRPr lang="cs-CZ" sz="9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A152CC-32AE-4418-B490-01A3E47AFB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14663" r="19023" b="18687"/>
          <a:stretch/>
        </p:blipFill>
        <p:spPr bwMode="auto">
          <a:xfrm>
            <a:off x="544520" y="1628775"/>
            <a:ext cx="8077185" cy="48244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96262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6B5668-B41A-4C21-84C9-AFEFEEB45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Africký mor prasat – domácí prasata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8941A3-C2E7-4885-9E5E-ABC9B805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7145E48-7E48-47C7-96A6-8AF505673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420401"/>
              </p:ext>
            </p:extLst>
          </p:nvPr>
        </p:nvGraphicFramePr>
        <p:xfrm>
          <a:off x="971601" y="1916832"/>
          <a:ext cx="6835090" cy="4072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934">
                  <a:extLst>
                    <a:ext uri="{9D8B030D-6E8A-4147-A177-3AD203B41FA5}">
                      <a16:colId xmlns:a16="http://schemas.microsoft.com/office/drawing/2014/main" val="2529332975"/>
                    </a:ext>
                  </a:extLst>
                </a:gridCol>
                <a:gridCol w="1074441">
                  <a:extLst>
                    <a:ext uri="{9D8B030D-6E8A-4147-A177-3AD203B41FA5}">
                      <a16:colId xmlns:a16="http://schemas.microsoft.com/office/drawing/2014/main" val="1138712861"/>
                    </a:ext>
                  </a:extLst>
                </a:gridCol>
                <a:gridCol w="1246783">
                  <a:extLst>
                    <a:ext uri="{9D8B030D-6E8A-4147-A177-3AD203B41FA5}">
                      <a16:colId xmlns:a16="http://schemas.microsoft.com/office/drawing/2014/main" val="4180641319"/>
                    </a:ext>
                  </a:extLst>
                </a:gridCol>
                <a:gridCol w="1500583">
                  <a:extLst>
                    <a:ext uri="{9D8B030D-6E8A-4147-A177-3AD203B41FA5}">
                      <a16:colId xmlns:a16="http://schemas.microsoft.com/office/drawing/2014/main" val="3294376151"/>
                    </a:ext>
                  </a:extLst>
                </a:gridCol>
                <a:gridCol w="844877">
                  <a:extLst>
                    <a:ext uri="{9D8B030D-6E8A-4147-A177-3AD203B41FA5}">
                      <a16:colId xmlns:a16="http://schemas.microsoft.com/office/drawing/2014/main" val="2713248367"/>
                    </a:ext>
                  </a:extLst>
                </a:gridCol>
                <a:gridCol w="1523472">
                  <a:extLst>
                    <a:ext uri="{9D8B030D-6E8A-4147-A177-3AD203B41FA5}">
                      <a16:colId xmlns:a16="http://schemas.microsoft.com/office/drawing/2014/main" val="360038830"/>
                    </a:ext>
                  </a:extLst>
                </a:gridCol>
              </a:tblGrid>
              <a:tr h="485730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Africký mor prasat (AMP) - počet domácích prasat vyšetřených na AMP, všechny kraje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1.1. – 15.9.2023 (nápočet)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10172"/>
                  </a:ext>
                </a:extLst>
              </a:tr>
              <a:tr h="5812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kraj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EpB600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úhyny/pozitivní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EpB601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zmetalky/pozitivní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EpB602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zmetci, plodové obaly/pozitivní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 vyšetřeno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počet vyšetřených hospodářství/pozitivní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093591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KVSA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504836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KVSB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6103119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KVSC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1633401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KVSE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6178789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KVSH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431803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KVSJ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252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5604031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KVSK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585141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KVSL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305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714510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5453928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KVSP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84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348357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KVSS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282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392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9662157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28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6484796"/>
                  </a:ext>
                </a:extLst>
              </a:tr>
              <a:tr h="199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127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171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1336468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KVSZ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7853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celkem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1 251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716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1 970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197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564300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D3DA906-1AD5-4E13-9DEB-C51410B6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22275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8E4A0E-A6FF-4773-8A49-0DE5EB3A57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09A658B-1779-4DD8-96FB-45C98E79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52" y="7461448"/>
            <a:ext cx="327396" cy="5785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2DFD52-753C-4EBD-8DE5-79A5F142F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07" y="1031576"/>
            <a:ext cx="9966509" cy="5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7" name="obrázek 1">
            <a:extLst>
              <a:ext uri="{FF2B5EF4-FFF2-40B4-BE49-F238E27FC236}">
                <a16:creationId xmlns:a16="http://schemas.microsoft.com/office/drawing/2014/main" id="{CEBB53A7-1051-4EFD-AE0F-97E1A57B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8" y="5902151"/>
            <a:ext cx="30099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6E4CB6-96DC-45ED-ACFF-8C79AF81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88" y="5978351"/>
            <a:ext cx="30099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51D97D2-92BC-4843-A4F2-85243C52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2939" r="6084" b="1823"/>
          <a:stretch>
            <a:fillRect/>
          </a:stretch>
        </p:blipFill>
        <p:spPr bwMode="auto">
          <a:xfrm>
            <a:off x="971600" y="1749251"/>
            <a:ext cx="6372226" cy="3895725"/>
          </a:xfrm>
          <a:prstGeom prst="rect">
            <a:avLst/>
          </a:prstGeom>
          <a:noFill/>
          <a:ln w="9525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C57CAD98-FD56-4354-A67D-D4032D0B5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79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D45BF24-2978-47BD-AEEE-0CF78D97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124658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4A64919-86E6-4746-B9AC-46FD4703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8" y="1744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29149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AAB2EC-3B4E-4BAB-8884-E9337C382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Africký mor prasat- </a:t>
            </a:r>
            <a:r>
              <a:rPr lang="cs-CZ" sz="2000" dirty="0"/>
              <a:t>ohniska 11.-17.9-2023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F3411E4-02F4-4DD6-85CD-F89CF5BE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582" y="1628775"/>
            <a:ext cx="6535061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504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                     </a:t>
            </a:r>
            <a:r>
              <a:rPr lang="cs-CZ" sz="3200" dirty="0">
                <a:solidFill>
                  <a:srgbClr val="C00000"/>
                </a:solidFill>
              </a:rPr>
              <a:t>Masožravci volně žijící</a:t>
            </a: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cs-CZ" b="1" dirty="0"/>
              <a:t>VZTEKLINA </a:t>
            </a:r>
            <a:r>
              <a:rPr lang="cs-CZ" dirty="0"/>
              <a:t>– </a:t>
            </a:r>
            <a:r>
              <a:rPr lang="cs-CZ" dirty="0">
                <a:solidFill>
                  <a:srgbClr val="00B050"/>
                </a:solidFill>
              </a:rPr>
              <a:t>kontrola nákazové situace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cs-CZ" dirty="0"/>
              <a:t> 4 lišky nebo psíci mývalovití na 100 km² ve všech okresech, na celém území ČR. Vyšetřují se přednostně zvířata uhynulá, utracená, případně ulovená s indikací k tomuto vyšetření.  Současně se provádí i vyšetření na echinokokózu.                                        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2243881338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C181BD2-3A7B-4A4E-9983-7592D61C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Dle Prováděcího nařízení Komise (EU) 2023/594, kterým se stanoví zvláštní opatření k tlumení afrického moru prasat se vymezují pásma v závislosti na riziku šíření/výskytu AMP: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pásmo infekce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prasat divokých, stanovuje se podle Nařízení Komise 2020/687, časem změna na uzavřené pásmo II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oblast bez výskytu AMP, ale hrozí riziko rozšíření do této oblasti </a:t>
            </a:r>
            <a:r>
              <a:rPr lang="cs-CZ" sz="1600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prasat divokých </a:t>
            </a: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uzavřené pásmo III – </a:t>
            </a: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výskyt AMP u domácích prasat </a:t>
            </a:r>
            <a:endParaRPr lang="cs-CZ" sz="16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cs-CZ" sz="1600" dirty="0">
                <a:solidFill>
                  <a:prstClr val="black"/>
                </a:solidFill>
                <a:latin typeface="Arial" charset="0"/>
                <a:cs typeface="Arial" charset="0"/>
              </a:rPr>
              <a:t>V jednotlivých uzavřených pásmech platí opatření a omezení týkající se přemísťování prasat domácích, lovu, nakládaní s ulovenou zvěřinou, jejím masem a výrobků z 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D2460C-068C-4A6B-AA39-EEB15A1A60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Africký mor prasat - regionalizace</a:t>
            </a:r>
          </a:p>
        </p:txBody>
      </p:sp>
    </p:spTree>
    <p:extLst>
      <p:ext uri="{BB962C8B-B14F-4D97-AF65-F5344CB8AC3E}">
        <p14:creationId xmlns:p14="http://schemas.microsoft.com/office/powerpoint/2010/main" val="347129922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9462199-962A-43C2-B01A-C5637526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7433278" cy="352839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808484-1777-4AF0-ACEB-BD5965161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  <p:pic>
        <p:nvPicPr>
          <p:cNvPr id="1026" name="Picture 2" descr="Nalezený obrázek pro přikrmování černé zvěře">
            <a:extLst>
              <a:ext uri="{FF2B5EF4-FFF2-40B4-BE49-F238E27FC236}">
                <a16:creationId xmlns:a16="http://schemas.microsoft.com/office/drawing/2014/main" id="{941082F5-B894-4A12-AF80-CE42A2DF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17" y="4941168"/>
            <a:ext cx="3000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trofeje černé zvěře">
            <a:extLst>
              <a:ext uri="{FF2B5EF4-FFF2-40B4-BE49-F238E27FC236}">
                <a16:creationId xmlns:a16="http://schemas.microsoft.com/office/drawing/2014/main" id="{F4237F4B-38A8-4C21-B901-35243FF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2235696" cy="16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9335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F3CF8E4-6AB3-4840-90DB-7412EFD48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29" y="1916832"/>
            <a:ext cx="8004756" cy="280831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54A3444-58AF-4D1A-BE39-3254B6D8B7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30165632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95B7483-AD64-4D47-9A3B-4D65AE324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47672"/>
            <a:ext cx="5747004" cy="1481328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459819-7393-4391-ADD8-D8043E490D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BB u prasat divokých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84A262-8963-4832-A74D-12CEACF7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92" y="3429000"/>
            <a:ext cx="5747004" cy="8930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4B347D-4E4A-44A0-9D87-2FBAAF8F2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92" y="4585893"/>
            <a:ext cx="5747004" cy="729996"/>
          </a:xfrm>
          <a:prstGeom prst="rect">
            <a:avLst/>
          </a:prstGeom>
        </p:spPr>
      </p:pic>
      <p:pic>
        <p:nvPicPr>
          <p:cNvPr id="2050" name="Picture 2" descr="Nalezený obrázek pro lov cerne zvere">
            <a:extLst>
              <a:ext uri="{FF2B5EF4-FFF2-40B4-BE49-F238E27FC236}">
                <a16:creationId xmlns:a16="http://schemas.microsoft.com/office/drawing/2014/main" id="{B3137436-E3FA-4F76-9003-E36413C1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287535" cy="14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vyšetření černá zvěř">
            <a:extLst>
              <a:ext uri="{FF2B5EF4-FFF2-40B4-BE49-F238E27FC236}">
                <a16:creationId xmlns:a16="http://schemas.microsoft.com/office/drawing/2014/main" id="{CFBC9A83-91B2-4F79-BD7F-6D90E064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19" y="3602694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2181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9BBE333-9550-4B7E-AB26-5A0A75D6B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4726646" cy="4824413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F808D0-7143-4A9B-B2C5-32D14A8C0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F556C64B-C80C-4BAE-BC4C-1527DC0E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14" y="2636912"/>
            <a:ext cx="3096344" cy="21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8123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19109F-53F9-4B42-9EF7-70248D9E8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448E80A-181A-47A5-A1BA-B2D62B14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5" y="2224278"/>
            <a:ext cx="7854351" cy="32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269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7759D-76E6-446C-98A0-D0DAB3BD5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D26EE2F-897E-4C7D-9168-8F889F728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060848"/>
            <a:ext cx="5747004" cy="32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013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3F1F57-8E78-40A6-B3ED-529856ED0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6E4A982-DE67-4907-985F-0631FC0D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54507"/>
            <a:ext cx="6981339" cy="3548986"/>
          </a:xfrm>
          <a:prstGeom prst="rect">
            <a:avLst/>
          </a:prstGeom>
        </p:spPr>
      </p:pic>
      <p:pic>
        <p:nvPicPr>
          <p:cNvPr id="3074" name="Picture 2" descr="Nalezený obrázek pro plastová popelnice 240 l">
            <a:extLst>
              <a:ext uri="{FF2B5EF4-FFF2-40B4-BE49-F238E27FC236}">
                <a16:creationId xmlns:a16="http://schemas.microsoft.com/office/drawing/2014/main" id="{04C35EE2-5936-4AA9-954C-88CF58A4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3330"/>
            <a:ext cx="13906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0070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3DC82CD-7AF1-46C4-9CF9-4A93E8600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276872"/>
            <a:ext cx="5747004" cy="2014728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B3FE7D-68D6-4CDA-A976-954107E4F1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Africký mor prasat</a:t>
            </a:r>
          </a:p>
        </p:txBody>
      </p:sp>
      <p:pic>
        <p:nvPicPr>
          <p:cNvPr id="4098" name="Picture 2" descr="Nalezený obrázek pro tyvec">
            <a:extLst>
              <a:ext uri="{FF2B5EF4-FFF2-40B4-BE49-F238E27FC236}">
                <a16:creationId xmlns:a16="http://schemas.microsoft.com/office/drawing/2014/main" id="{E78F1CF8-8D3F-4991-809D-F4AD677C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55" y="1414859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lezený obrázek pro rukavice gumové">
            <a:extLst>
              <a:ext uri="{FF2B5EF4-FFF2-40B4-BE49-F238E27FC236}">
                <a16:creationId xmlns:a16="http://schemas.microsoft.com/office/drawing/2014/main" id="{CB47FF00-1EE5-4847-B865-5D43B88B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6552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lezený obrázek pro návleky na obuv">
            <a:extLst>
              <a:ext uri="{FF2B5EF4-FFF2-40B4-BE49-F238E27FC236}">
                <a16:creationId xmlns:a16="http://schemas.microsoft.com/office/drawing/2014/main" id="{BDA73CFE-F39F-48A5-8282-B62DED79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42" y="4581128"/>
            <a:ext cx="11906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50119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2D67609-7D4E-43FE-A788-4E64B0A6D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132856"/>
            <a:ext cx="5747004" cy="309219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39D81A-F3EB-4C2F-B9C7-CD1981D88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Africký mor prasat</a:t>
            </a:r>
          </a:p>
        </p:txBody>
      </p:sp>
    </p:spTree>
    <p:extLst>
      <p:ext uri="{BB962C8B-B14F-4D97-AF65-F5344CB8AC3E}">
        <p14:creationId xmlns:p14="http://schemas.microsoft.com/office/powerpoint/2010/main" val="93845326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Metodika kontroly zdraví</a:t>
            </a:r>
          </a:p>
          <a:p>
            <a:endParaRPr lang="cs-CZ" dirty="0"/>
          </a:p>
          <a:p>
            <a:r>
              <a:rPr lang="cs-CZ" sz="2400" dirty="0">
                <a:solidFill>
                  <a:srgbClr val="000000"/>
                </a:solidFill>
              </a:rPr>
              <a:t>VZTEKLINA </a:t>
            </a:r>
            <a:r>
              <a:rPr lang="cs-CZ" sz="2400" b="0" dirty="0">
                <a:solidFill>
                  <a:srgbClr val="000000"/>
                </a:solidFill>
              </a:rPr>
              <a:t>– </a:t>
            </a:r>
            <a:r>
              <a:rPr lang="cs-CZ" sz="2400" b="0" dirty="0">
                <a:solidFill>
                  <a:srgbClr val="00B050"/>
                </a:solidFill>
              </a:rPr>
              <a:t>zástřelné, nálezné 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 4 lišky nebo psíci mývalovití na 100 km² ve všech okresech, na celém území ČR. Zástřelné, nálezné se vyplácí za dodanou lišku nebo psíka mývalovitého, kteří byli dodáni k vyšetření na vzteklinu do SVÚ – 380 Kč/ks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063122"/>
            <a:ext cx="3517590" cy="23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4061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03DEB3-CA7E-44F4-AB90-659734C73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      Regulace lovu</a:t>
            </a:r>
          </a:p>
        </p:txBody>
      </p:sp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C964A641-8AC5-41C4-8B4E-EA2E40EF6AA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28775"/>
          <a:ext cx="8229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847166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/>
              <a:t>Děkujeme </a:t>
            </a:r>
          </a:p>
          <a:p>
            <a:r>
              <a:rPr lang="cs-CZ" sz="4800" dirty="0"/>
              <a:t>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r>
              <a:rPr lang="cs-CZ" b="0" dirty="0"/>
              <a:t>                              </a:t>
            </a:r>
            <a:r>
              <a:rPr lang="cs-CZ" b="0" strike="sngStrike" dirty="0">
                <a:solidFill>
                  <a:srgbClr val="C00000"/>
                </a:solidFill>
              </a:rPr>
              <a:t>Zajíci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strike="sngStrike" dirty="0">
                <a:solidFill>
                  <a:srgbClr val="000000"/>
                </a:solidFill>
              </a:rPr>
              <a:t>BRUCELÓZA 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Na celém území se vyšetřují uhynulí zajíci, případně ulovení zajíci zaslaní na vyšetření na základě vyslovení podezření z nákazy.</a:t>
            </a:r>
          </a:p>
          <a:p>
            <a:r>
              <a:rPr lang="cs-CZ" sz="2400" b="0" dirty="0">
                <a:solidFill>
                  <a:srgbClr val="000000"/>
                </a:solidFill>
              </a:rPr>
              <a:t> </a:t>
            </a:r>
          </a:p>
          <a:p>
            <a:r>
              <a:rPr lang="cs-CZ" sz="2400" strike="sngStrike" dirty="0">
                <a:solidFill>
                  <a:srgbClr val="000000"/>
                </a:solidFill>
              </a:rPr>
              <a:t>TULAREMIE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Na celém území se vyšetřují uhynulí zajíci, případně ulovení zajíci zaslaní na vyšetření na základě vyslovení podezření z nákazy. </a:t>
            </a:r>
            <a:endParaRPr lang="cs-CZ" sz="2400" strike="sngStrike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694648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  Metodika kontroly zdraví</a:t>
            </a:r>
          </a:p>
          <a:p>
            <a:endParaRPr lang="cs-CZ" dirty="0"/>
          </a:p>
          <a:p>
            <a:r>
              <a:rPr lang="cs-CZ" dirty="0"/>
              <a:t>                            </a:t>
            </a:r>
            <a:r>
              <a:rPr lang="cs-CZ" b="0" strike="sngStrike" dirty="0">
                <a:solidFill>
                  <a:srgbClr val="C00000"/>
                </a:solidFill>
              </a:rPr>
              <a:t>Zajíci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strike="sngStrike" dirty="0">
                <a:solidFill>
                  <a:srgbClr val="000000"/>
                </a:solidFill>
              </a:rPr>
              <a:t>TULAREMIE + BRUCELÓZ</a:t>
            </a:r>
            <a:r>
              <a:rPr lang="cs-CZ" sz="2400" strike="sngStrike" dirty="0">
                <a:solidFill>
                  <a:srgbClr val="000000"/>
                </a:solidFill>
                <a:latin typeface="Arial-BoldMT"/>
              </a:rPr>
              <a:t>A </a:t>
            </a:r>
            <a:r>
              <a:rPr lang="cs-CZ" sz="2400" b="0" strike="sngStrike" dirty="0">
                <a:solidFill>
                  <a:srgbClr val="000000"/>
                </a:solidFill>
              </a:rPr>
              <a:t>– zajíci – nálezné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 </a:t>
            </a:r>
            <a:r>
              <a:rPr lang="cs-CZ" sz="2400" b="0" strike="sngStrike" dirty="0">
                <a:solidFill>
                  <a:srgbClr val="000000"/>
                </a:solidFill>
              </a:rPr>
              <a:t>U všech nalezených uhynulých zajíců na celém území České republiky bez ohledu na nákazovou situaci – 150Kč/ks</a:t>
            </a:r>
          </a:p>
          <a:p>
            <a:r>
              <a:rPr lang="cs-CZ" sz="2400" b="0" dirty="0">
                <a:solidFill>
                  <a:srgbClr val="000000"/>
                </a:solidFill>
              </a:rPr>
              <a:t> </a:t>
            </a:r>
            <a:endParaRPr lang="cs-CZ" sz="2400" b="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49" y="4365104"/>
            <a:ext cx="3132350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797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  </a:t>
            </a:r>
          </a:p>
          <a:p>
            <a:endParaRPr lang="cs-CZ" dirty="0"/>
          </a:p>
          <a:p>
            <a:r>
              <a:rPr lang="cs-CZ" dirty="0"/>
              <a:t>                   </a:t>
            </a:r>
            <a:r>
              <a:rPr lang="cs-CZ" b="0" dirty="0">
                <a:solidFill>
                  <a:srgbClr val="C00000"/>
                </a:solidFill>
              </a:rPr>
              <a:t>Prasata divoká </a:t>
            </a: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KLASICKÝ MOR PRASAT 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strike="sngStrike" dirty="0">
                <a:solidFill>
                  <a:srgbClr val="000000"/>
                </a:solidFill>
              </a:rPr>
              <a:t> Na celém území České republiky se sérologicky vyšetřuje 5 % odlovených prasat divokých a to do doby prvního pozitivního sérologického vyšetření. 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endParaRPr lang="cs-CZ" b="0" dirty="0">
              <a:solidFill>
                <a:srgbClr val="C00000"/>
              </a:solidFill>
            </a:endParaRPr>
          </a:p>
          <a:p>
            <a:endParaRPr lang="cs-CZ" b="0" dirty="0">
              <a:solidFill>
                <a:srgbClr val="C00000"/>
              </a:solidFill>
            </a:endParaRPr>
          </a:p>
          <a:p>
            <a:r>
              <a:rPr lang="cs-CZ" b="0" dirty="0">
                <a:solidFill>
                  <a:srgbClr val="C00000"/>
                </a:solidFill>
              </a:rPr>
              <a:t> 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844824"/>
            <a:ext cx="15913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443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 Metodika kontroly zdraví</a:t>
            </a:r>
          </a:p>
          <a:p>
            <a:endParaRPr lang="cs-CZ" dirty="0"/>
          </a:p>
          <a:p>
            <a:r>
              <a:rPr lang="cs-CZ" dirty="0"/>
              <a:t>  </a:t>
            </a:r>
            <a:r>
              <a:rPr lang="cs-CZ" sz="2400" dirty="0">
                <a:solidFill>
                  <a:schemeClr val="tx1"/>
                </a:solidFill>
              </a:rPr>
              <a:t>KMP + AMP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rgbClr val="000000"/>
                </a:solidFill>
              </a:rPr>
              <a:t>Na celém území republiky se vyšetřují všechna nalezená uhynulá divoká prasata nebo sražená dopravním prostředkem</a:t>
            </a:r>
          </a:p>
          <a:p>
            <a:endParaRPr lang="cs-CZ" sz="2400" b="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AMP - </a:t>
            </a:r>
            <a:r>
              <a:rPr lang="cs-CZ" sz="2400" b="0" dirty="0">
                <a:solidFill>
                  <a:schemeClr val="tx1"/>
                </a:solidFill>
              </a:rPr>
              <a:t>Na celém území republiky se vyšetřují   všechna </a:t>
            </a:r>
            <a:r>
              <a:rPr lang="cs-CZ" sz="2400" b="0" dirty="0">
                <a:solidFill>
                  <a:srgbClr val="00B050"/>
                </a:solidFill>
              </a:rPr>
              <a:t>ulovená</a:t>
            </a:r>
            <a:r>
              <a:rPr lang="cs-CZ" sz="2400" b="0" dirty="0">
                <a:solidFill>
                  <a:schemeClr val="tx1"/>
                </a:solidFill>
              </a:rPr>
              <a:t> prasata divoká, u kterých bylo vysloveno podezření na AMP</a:t>
            </a:r>
          </a:p>
          <a:p>
            <a:r>
              <a:rPr lang="cs-CZ" sz="2400" b="0" dirty="0">
                <a:solidFill>
                  <a:schemeClr val="tx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1374579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E81F675-96F6-4817-BDE2-53A3F3C9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Nálezné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U všech nalezených uhynulých divokých prasat na celém území České republiky s výjimkou oblastí určených mimořádnými veterinárními opatřeními v souvislosti s výskytem afrického moru prasat bez ohledu na nákazovou situaci. Vztahuje se i na divoká prasata sražená dopravními prostředky – 2000Kč/ks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0000"/>
                </a:solidFill>
              </a:rPr>
              <a:t>K proplacení doložit potvrzení o převzetí vzorku ÚVL, žádanku, specifikaci místa nálezu, fotografii uhynulé zvěře a protokol o vyšetření</a:t>
            </a:r>
            <a:endParaRPr lang="cs-CZ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D99F87-42AF-4AA1-B2DF-9355344402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           Metodika kontroly zdraví</a:t>
            </a:r>
          </a:p>
        </p:txBody>
      </p:sp>
    </p:spTree>
    <p:extLst>
      <p:ext uri="{BB962C8B-B14F-4D97-AF65-F5344CB8AC3E}">
        <p14:creationId xmlns:p14="http://schemas.microsoft.com/office/powerpoint/2010/main" val="193068598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SVS CZ 2015-08-10</Template>
  <TotalTime>319</TotalTime>
  <Words>2059</Words>
  <Application>Microsoft Office PowerPoint</Application>
  <PresentationFormat>Předvádění na obrazovce (4:3)</PresentationFormat>
  <Paragraphs>368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Arial-BoldMT</vt:lpstr>
      <vt:lpstr>ArialMT</vt:lpstr>
      <vt:lpstr>Calibri</vt:lpstr>
      <vt:lpstr>Times New Roman</vt:lpstr>
      <vt:lpstr>Wingdings</vt:lpstr>
      <vt:lpstr>SVS_sablona_PPT</vt:lpstr>
      <vt:lpstr>Preventivní úkony u volně žijící zvěře (MKZ), Aktuální nákazová situace vzhledem k africkému     moru prasat v ČR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úkony u volně žijící zvěře (MKZ), Aktuální nákazová situace vzhledem k africkému     moru prasat v Evropě </dc:title>
  <dc:creator>Ivan Přikryl</dc:creator>
  <cp:lastModifiedBy>Ivan Přikryl</cp:lastModifiedBy>
  <cp:revision>87</cp:revision>
  <dcterms:created xsi:type="dcterms:W3CDTF">2021-10-19T04:44:23Z</dcterms:created>
  <dcterms:modified xsi:type="dcterms:W3CDTF">2023-09-26T05:39:05Z</dcterms:modified>
</cp:coreProperties>
</file>