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1" r:id="rId6"/>
    <p:sldId id="260" r:id="rId7"/>
    <p:sldId id="261" r:id="rId8"/>
    <p:sldId id="262" r:id="rId9"/>
    <p:sldId id="263" r:id="rId10"/>
    <p:sldId id="292" r:id="rId11"/>
    <p:sldId id="293" r:id="rId12"/>
    <p:sldId id="264" r:id="rId13"/>
    <p:sldId id="270" r:id="rId14"/>
    <p:sldId id="265" r:id="rId15"/>
    <p:sldId id="281" r:id="rId16"/>
    <p:sldId id="282" r:id="rId17"/>
    <p:sldId id="275" r:id="rId18"/>
    <p:sldId id="294" r:id="rId19"/>
    <p:sldId id="266" r:id="rId20"/>
    <p:sldId id="269" r:id="rId21"/>
    <p:sldId id="295" r:id="rId22"/>
    <p:sldId id="286" r:id="rId23"/>
    <p:sldId id="288" r:id="rId24"/>
    <p:sldId id="290"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ln>
                  <a:noFill/>
                </a:ln>
                <a:solidFill>
                  <a:schemeClr val="tx1">
                    <a:lumMod val="65000"/>
                    <a:lumOff val="35000"/>
                  </a:schemeClr>
                </a:solidFill>
                <a:latin typeface="+mn-lt"/>
                <a:ea typeface="+mn-ea"/>
                <a:cs typeface="+mn-cs"/>
              </a:defRPr>
            </a:pPr>
            <a:r>
              <a:rPr lang="cs-CZ"/>
              <a:t>lov srnce obecného - ORP Hustopeče</a:t>
            </a:r>
          </a:p>
        </c:rich>
      </c:tx>
      <c:overlay val="0"/>
      <c:spPr>
        <a:noFill/>
        <a:ln>
          <a:noFill/>
        </a:ln>
        <a:effectLst/>
      </c:spPr>
      <c:txPr>
        <a:bodyPr rot="0" spcFirstLastPara="1" vertOverflow="ellipsis" vert="horz" wrap="square" anchor="ctr" anchorCtr="1"/>
        <a:lstStyle/>
        <a:p>
          <a:pPr>
            <a:defRPr sz="1400" b="0" i="0" u="none" strike="noStrike" kern="1200" spc="0" baseline="0">
              <a:ln>
                <a:noFill/>
              </a:ln>
              <a:solidFill>
                <a:schemeClr val="tx1">
                  <a:lumMod val="65000"/>
                  <a:lumOff val="35000"/>
                </a:schemeClr>
              </a:solidFill>
              <a:latin typeface="+mn-lt"/>
              <a:ea typeface="+mn-ea"/>
              <a:cs typeface="+mn-cs"/>
            </a:defRPr>
          </a:pPr>
          <a:endParaRPr lang="cs-CZ"/>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3421399140749863E-2"/>
          <c:y val="8.3961516694963212E-2"/>
          <c:w val="0.90019126380152203"/>
          <c:h val="0.70289426894643259"/>
        </c:manualLayout>
      </c:layout>
      <c:bar3DChart>
        <c:barDir val="col"/>
        <c:grouping val="stacked"/>
        <c:varyColors val="0"/>
        <c:ser>
          <c:idx val="0"/>
          <c:order val="0"/>
          <c:tx>
            <c:strRef>
              <c:f>List1!$B$1</c:f>
              <c:strCache>
                <c:ptCount val="1"/>
                <c:pt idx="0">
                  <c:v>srnec</c:v>
                </c:pt>
              </c:strCache>
            </c:strRef>
          </c:tx>
          <c:spPr>
            <a:solidFill>
              <a:schemeClr val="accent1"/>
            </a:solidFill>
            <a:ln>
              <a:noFill/>
            </a:ln>
            <a:effectLst/>
            <a:sp3d/>
          </c:spPr>
          <c:invertIfNegative val="0"/>
          <c:cat>
            <c:numRef>
              <c:f>List1!$A$2:$A$13</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2024</c:v>
                </c:pt>
              </c:numCache>
            </c:numRef>
          </c:cat>
          <c:val>
            <c:numRef>
              <c:f>List1!$B$2:$B$13</c:f>
              <c:numCache>
                <c:formatCode>General</c:formatCode>
                <c:ptCount val="12"/>
                <c:pt idx="0">
                  <c:v>313</c:v>
                </c:pt>
                <c:pt idx="1">
                  <c:v>298</c:v>
                </c:pt>
                <c:pt idx="2">
                  <c:v>286</c:v>
                </c:pt>
                <c:pt idx="3">
                  <c:v>276</c:v>
                </c:pt>
                <c:pt idx="4">
                  <c:v>277</c:v>
                </c:pt>
                <c:pt idx="5">
                  <c:v>306</c:v>
                </c:pt>
                <c:pt idx="6">
                  <c:v>313</c:v>
                </c:pt>
                <c:pt idx="7">
                  <c:v>315</c:v>
                </c:pt>
                <c:pt idx="8">
                  <c:v>335</c:v>
                </c:pt>
                <c:pt idx="9">
                  <c:v>341</c:v>
                </c:pt>
                <c:pt idx="10">
                  <c:v>352</c:v>
                </c:pt>
                <c:pt idx="11">
                  <c:v>385</c:v>
                </c:pt>
              </c:numCache>
            </c:numRef>
          </c:val>
          <c:extLst>
            <c:ext xmlns:c16="http://schemas.microsoft.com/office/drawing/2014/chart" uri="{C3380CC4-5D6E-409C-BE32-E72D297353CC}">
              <c16:uniqueId val="{00000000-656C-4D18-A9D5-05FC745690CF}"/>
            </c:ext>
          </c:extLst>
        </c:ser>
        <c:ser>
          <c:idx val="1"/>
          <c:order val="1"/>
          <c:tx>
            <c:strRef>
              <c:f>List1!$C$1</c:f>
              <c:strCache>
                <c:ptCount val="1"/>
                <c:pt idx="0">
                  <c:v>srna</c:v>
                </c:pt>
              </c:strCache>
            </c:strRef>
          </c:tx>
          <c:spPr>
            <a:solidFill>
              <a:schemeClr val="accent2"/>
            </a:solidFill>
            <a:ln>
              <a:noFill/>
            </a:ln>
            <a:effectLst/>
            <a:sp3d/>
          </c:spPr>
          <c:invertIfNegative val="0"/>
          <c:cat>
            <c:numRef>
              <c:f>List1!$A$2:$A$13</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2024</c:v>
                </c:pt>
              </c:numCache>
            </c:numRef>
          </c:cat>
          <c:val>
            <c:numRef>
              <c:f>List1!$C$2:$C$13</c:f>
              <c:numCache>
                <c:formatCode>General</c:formatCode>
                <c:ptCount val="12"/>
                <c:pt idx="0">
                  <c:v>240</c:v>
                </c:pt>
                <c:pt idx="1">
                  <c:v>243</c:v>
                </c:pt>
                <c:pt idx="2">
                  <c:v>246</c:v>
                </c:pt>
                <c:pt idx="3">
                  <c:v>226</c:v>
                </c:pt>
                <c:pt idx="4">
                  <c:v>242</c:v>
                </c:pt>
                <c:pt idx="5">
                  <c:v>258</c:v>
                </c:pt>
                <c:pt idx="6">
                  <c:v>256</c:v>
                </c:pt>
                <c:pt idx="7">
                  <c:v>277</c:v>
                </c:pt>
                <c:pt idx="8">
                  <c:v>290</c:v>
                </c:pt>
                <c:pt idx="9">
                  <c:v>282</c:v>
                </c:pt>
                <c:pt idx="10">
                  <c:v>344</c:v>
                </c:pt>
                <c:pt idx="11">
                  <c:v>378</c:v>
                </c:pt>
              </c:numCache>
            </c:numRef>
          </c:val>
          <c:extLst>
            <c:ext xmlns:c16="http://schemas.microsoft.com/office/drawing/2014/chart" uri="{C3380CC4-5D6E-409C-BE32-E72D297353CC}">
              <c16:uniqueId val="{00000001-656C-4D18-A9D5-05FC745690CF}"/>
            </c:ext>
          </c:extLst>
        </c:ser>
        <c:ser>
          <c:idx val="2"/>
          <c:order val="2"/>
          <c:tx>
            <c:strRef>
              <c:f>List1!$D$1</c:f>
              <c:strCache>
                <c:ptCount val="1"/>
                <c:pt idx="0">
                  <c:v>srnče</c:v>
                </c:pt>
              </c:strCache>
            </c:strRef>
          </c:tx>
          <c:spPr>
            <a:solidFill>
              <a:schemeClr val="accent3"/>
            </a:solidFill>
            <a:ln>
              <a:noFill/>
            </a:ln>
            <a:effectLst/>
            <a:sp3d/>
          </c:spPr>
          <c:invertIfNegative val="0"/>
          <c:cat>
            <c:numRef>
              <c:f>List1!$A$2:$A$13</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2024</c:v>
                </c:pt>
              </c:numCache>
            </c:numRef>
          </c:cat>
          <c:val>
            <c:numRef>
              <c:f>List1!$D$2:$D$13</c:f>
              <c:numCache>
                <c:formatCode>General</c:formatCode>
                <c:ptCount val="12"/>
                <c:pt idx="0">
                  <c:v>208</c:v>
                </c:pt>
                <c:pt idx="1">
                  <c:v>191</c:v>
                </c:pt>
                <c:pt idx="2">
                  <c:v>195</c:v>
                </c:pt>
                <c:pt idx="3">
                  <c:v>157</c:v>
                </c:pt>
                <c:pt idx="4">
                  <c:v>191</c:v>
                </c:pt>
                <c:pt idx="5">
                  <c:v>210</c:v>
                </c:pt>
                <c:pt idx="6">
                  <c:v>205</c:v>
                </c:pt>
                <c:pt idx="7">
                  <c:v>217</c:v>
                </c:pt>
                <c:pt idx="8">
                  <c:v>223</c:v>
                </c:pt>
                <c:pt idx="9">
                  <c:v>234</c:v>
                </c:pt>
                <c:pt idx="10">
                  <c:v>243</c:v>
                </c:pt>
                <c:pt idx="11">
                  <c:v>298</c:v>
                </c:pt>
              </c:numCache>
            </c:numRef>
          </c:val>
          <c:extLst>
            <c:ext xmlns:c16="http://schemas.microsoft.com/office/drawing/2014/chart" uri="{C3380CC4-5D6E-409C-BE32-E72D297353CC}">
              <c16:uniqueId val="{00000002-656C-4D18-A9D5-05FC745690CF}"/>
            </c:ext>
          </c:extLst>
        </c:ser>
        <c:ser>
          <c:idx val="3"/>
          <c:order val="3"/>
          <c:tx>
            <c:strRef>
              <c:f>List1!$E$1</c:f>
              <c:strCache>
                <c:ptCount val="1"/>
                <c:pt idx="0">
                  <c:v>celkem</c:v>
                </c:pt>
              </c:strCache>
            </c:strRef>
          </c:tx>
          <c:spPr>
            <a:solidFill>
              <a:schemeClr val="accent4"/>
            </a:solidFill>
            <a:ln>
              <a:noFill/>
            </a:ln>
            <a:effectLst/>
            <a:sp3d/>
          </c:spPr>
          <c:invertIfNegative val="0"/>
          <c:cat>
            <c:numRef>
              <c:f>List1!$A$2:$A$13</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2024</c:v>
                </c:pt>
              </c:numCache>
            </c:numRef>
          </c:cat>
          <c:val>
            <c:numRef>
              <c:f>List1!$E$2:$E$13</c:f>
              <c:numCache>
                <c:formatCode>General</c:formatCode>
                <c:ptCount val="12"/>
              </c:numCache>
            </c:numRef>
          </c:val>
          <c:extLst>
            <c:ext xmlns:c16="http://schemas.microsoft.com/office/drawing/2014/chart" uri="{C3380CC4-5D6E-409C-BE32-E72D297353CC}">
              <c16:uniqueId val="{00000003-656C-4D18-A9D5-05FC745690CF}"/>
            </c:ext>
          </c:extLst>
        </c:ser>
        <c:dLbls>
          <c:showLegendKey val="0"/>
          <c:showVal val="0"/>
          <c:showCatName val="0"/>
          <c:showSerName val="0"/>
          <c:showPercent val="0"/>
          <c:showBubbleSize val="0"/>
        </c:dLbls>
        <c:gapWidth val="150"/>
        <c:shape val="box"/>
        <c:axId val="388960031"/>
        <c:axId val="388952959"/>
        <c:axId val="0"/>
      </c:bar3DChart>
      <c:catAx>
        <c:axId val="3889600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crossAx val="388952959"/>
        <c:crosses val="autoZero"/>
        <c:auto val="1"/>
        <c:lblAlgn val="ctr"/>
        <c:lblOffset val="100"/>
        <c:noMultiLvlLbl val="0"/>
      </c:catAx>
      <c:valAx>
        <c:axId val="3889529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crossAx val="388960031"/>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ln>
                  <a:noFill/>
                </a:ln>
                <a:solidFill>
                  <a:schemeClr val="tx1">
                    <a:lumMod val="65000"/>
                    <a:lumOff val="35000"/>
                  </a:schemeClr>
                </a:solidFill>
                <a:latin typeface="+mn-lt"/>
                <a:ea typeface="+mn-ea"/>
                <a:cs typeface="+mn-cs"/>
              </a:defRPr>
            </a:pPr>
            <a:endParaRPr lang="cs-CZ"/>
          </a:p>
        </c:txPr>
      </c:dTable>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n>
            <a:noFill/>
          </a:ln>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ln>
                  <a:noFill/>
                </a:ln>
                <a:solidFill>
                  <a:schemeClr val="tx1">
                    <a:lumMod val="65000"/>
                    <a:lumOff val="35000"/>
                  </a:schemeClr>
                </a:solidFill>
                <a:latin typeface="+mn-lt"/>
                <a:ea typeface="+mn-ea"/>
                <a:cs typeface="+mn-cs"/>
              </a:defRPr>
            </a:pPr>
            <a:r>
              <a:rPr lang="cs-CZ"/>
              <a:t>lov daňka svrnitého - ORP Hustopeče</a:t>
            </a:r>
          </a:p>
        </c:rich>
      </c:tx>
      <c:overlay val="0"/>
      <c:spPr>
        <a:noFill/>
        <a:ln>
          <a:noFill/>
        </a:ln>
        <a:effectLst/>
      </c:spPr>
      <c:txPr>
        <a:bodyPr rot="0" spcFirstLastPara="1" vertOverflow="ellipsis" vert="horz" wrap="square" anchor="ctr" anchorCtr="1"/>
        <a:lstStyle/>
        <a:p>
          <a:pPr>
            <a:defRPr sz="1400" b="0" i="0" u="none" strike="noStrike" kern="1200" spc="0" baseline="0">
              <a:ln>
                <a:noFill/>
              </a:ln>
              <a:solidFill>
                <a:schemeClr val="tx1">
                  <a:lumMod val="65000"/>
                  <a:lumOff val="35000"/>
                </a:schemeClr>
              </a:solidFill>
              <a:latin typeface="+mn-lt"/>
              <a:ea typeface="+mn-ea"/>
              <a:cs typeface="+mn-cs"/>
            </a:defRPr>
          </a:pPr>
          <a:endParaRPr lang="cs-CZ"/>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List1!$B$1</c:f>
              <c:strCache>
                <c:ptCount val="1"/>
                <c:pt idx="0">
                  <c:v>daněk</c:v>
                </c:pt>
              </c:strCache>
            </c:strRef>
          </c:tx>
          <c:spPr>
            <a:solidFill>
              <a:schemeClr val="accent1"/>
            </a:solidFill>
            <a:ln>
              <a:noFill/>
            </a:ln>
            <a:effectLst/>
            <a:sp3d/>
          </c:spPr>
          <c:invertIfNegative val="0"/>
          <c:cat>
            <c:numRef>
              <c:f>List1!$A$2:$A$22</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List1!$B$2:$B$22</c:f>
              <c:numCache>
                <c:formatCode>General</c:formatCode>
                <c:ptCount val="21"/>
                <c:pt idx="0">
                  <c:v>14</c:v>
                </c:pt>
                <c:pt idx="1">
                  <c:v>10</c:v>
                </c:pt>
                <c:pt idx="2">
                  <c:v>7</c:v>
                </c:pt>
                <c:pt idx="3">
                  <c:v>17</c:v>
                </c:pt>
                <c:pt idx="4">
                  <c:v>19</c:v>
                </c:pt>
                <c:pt idx="5">
                  <c:v>17</c:v>
                </c:pt>
                <c:pt idx="6">
                  <c:v>17</c:v>
                </c:pt>
                <c:pt idx="7">
                  <c:v>16</c:v>
                </c:pt>
                <c:pt idx="8">
                  <c:v>21</c:v>
                </c:pt>
                <c:pt idx="9">
                  <c:v>21</c:v>
                </c:pt>
                <c:pt idx="10">
                  <c:v>38</c:v>
                </c:pt>
                <c:pt idx="11">
                  <c:v>29</c:v>
                </c:pt>
                <c:pt idx="12">
                  <c:v>43</c:v>
                </c:pt>
                <c:pt idx="13">
                  <c:v>26</c:v>
                </c:pt>
                <c:pt idx="14">
                  <c:v>48</c:v>
                </c:pt>
                <c:pt idx="15">
                  <c:v>49</c:v>
                </c:pt>
                <c:pt idx="16">
                  <c:v>49</c:v>
                </c:pt>
                <c:pt idx="17">
                  <c:v>49</c:v>
                </c:pt>
                <c:pt idx="18">
                  <c:v>62</c:v>
                </c:pt>
                <c:pt idx="19">
                  <c:v>72</c:v>
                </c:pt>
                <c:pt idx="20">
                  <c:v>90</c:v>
                </c:pt>
              </c:numCache>
            </c:numRef>
          </c:val>
          <c:extLst>
            <c:ext xmlns:c16="http://schemas.microsoft.com/office/drawing/2014/chart" uri="{C3380CC4-5D6E-409C-BE32-E72D297353CC}">
              <c16:uniqueId val="{00000000-925D-4F31-A0B9-A4B68F32B5F5}"/>
            </c:ext>
          </c:extLst>
        </c:ser>
        <c:ser>
          <c:idx val="1"/>
          <c:order val="1"/>
          <c:tx>
            <c:strRef>
              <c:f>List1!$C$1</c:f>
              <c:strCache>
                <c:ptCount val="1"/>
                <c:pt idx="0">
                  <c:v>daněla</c:v>
                </c:pt>
              </c:strCache>
            </c:strRef>
          </c:tx>
          <c:spPr>
            <a:solidFill>
              <a:schemeClr val="accent2"/>
            </a:solidFill>
            <a:ln>
              <a:noFill/>
            </a:ln>
            <a:effectLst/>
            <a:sp3d/>
          </c:spPr>
          <c:invertIfNegative val="0"/>
          <c:cat>
            <c:numRef>
              <c:f>List1!$A$2:$A$22</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List1!$C$2:$C$22</c:f>
              <c:numCache>
                <c:formatCode>General</c:formatCode>
                <c:ptCount val="21"/>
                <c:pt idx="0">
                  <c:v>18</c:v>
                </c:pt>
                <c:pt idx="1">
                  <c:v>9</c:v>
                </c:pt>
                <c:pt idx="2">
                  <c:v>6</c:v>
                </c:pt>
                <c:pt idx="3">
                  <c:v>14</c:v>
                </c:pt>
                <c:pt idx="4">
                  <c:v>13</c:v>
                </c:pt>
                <c:pt idx="5">
                  <c:v>14</c:v>
                </c:pt>
                <c:pt idx="6">
                  <c:v>15</c:v>
                </c:pt>
                <c:pt idx="7">
                  <c:v>22</c:v>
                </c:pt>
                <c:pt idx="8">
                  <c:v>21</c:v>
                </c:pt>
                <c:pt idx="9">
                  <c:v>20</c:v>
                </c:pt>
                <c:pt idx="10">
                  <c:v>37</c:v>
                </c:pt>
                <c:pt idx="11">
                  <c:v>43</c:v>
                </c:pt>
                <c:pt idx="12">
                  <c:v>52</c:v>
                </c:pt>
                <c:pt idx="13">
                  <c:v>47</c:v>
                </c:pt>
                <c:pt idx="14">
                  <c:v>62</c:v>
                </c:pt>
                <c:pt idx="15">
                  <c:v>110</c:v>
                </c:pt>
                <c:pt idx="16">
                  <c:v>82</c:v>
                </c:pt>
                <c:pt idx="17">
                  <c:v>80</c:v>
                </c:pt>
                <c:pt idx="18">
                  <c:v>97</c:v>
                </c:pt>
                <c:pt idx="19">
                  <c:v>166</c:v>
                </c:pt>
                <c:pt idx="20">
                  <c:v>192</c:v>
                </c:pt>
              </c:numCache>
            </c:numRef>
          </c:val>
          <c:extLst>
            <c:ext xmlns:c16="http://schemas.microsoft.com/office/drawing/2014/chart" uri="{C3380CC4-5D6E-409C-BE32-E72D297353CC}">
              <c16:uniqueId val="{00000001-925D-4F31-A0B9-A4B68F32B5F5}"/>
            </c:ext>
          </c:extLst>
        </c:ser>
        <c:ser>
          <c:idx val="2"/>
          <c:order val="2"/>
          <c:tx>
            <c:strRef>
              <c:f>List1!$D$1</c:f>
              <c:strCache>
                <c:ptCount val="1"/>
                <c:pt idx="0">
                  <c:v>danče</c:v>
                </c:pt>
              </c:strCache>
            </c:strRef>
          </c:tx>
          <c:spPr>
            <a:solidFill>
              <a:schemeClr val="accent3"/>
            </a:solidFill>
            <a:ln>
              <a:noFill/>
            </a:ln>
            <a:effectLst/>
            <a:sp3d/>
          </c:spPr>
          <c:invertIfNegative val="0"/>
          <c:cat>
            <c:numRef>
              <c:f>List1!$A$2:$A$22</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List1!$D$2:$D$22</c:f>
              <c:numCache>
                <c:formatCode>General</c:formatCode>
                <c:ptCount val="21"/>
                <c:pt idx="0">
                  <c:v>15</c:v>
                </c:pt>
                <c:pt idx="1">
                  <c:v>10</c:v>
                </c:pt>
                <c:pt idx="2">
                  <c:v>5</c:v>
                </c:pt>
                <c:pt idx="3">
                  <c:v>10</c:v>
                </c:pt>
                <c:pt idx="4">
                  <c:v>11</c:v>
                </c:pt>
                <c:pt idx="5">
                  <c:v>19</c:v>
                </c:pt>
                <c:pt idx="6">
                  <c:v>22</c:v>
                </c:pt>
                <c:pt idx="7">
                  <c:v>13</c:v>
                </c:pt>
                <c:pt idx="8">
                  <c:v>39</c:v>
                </c:pt>
                <c:pt idx="9">
                  <c:v>38</c:v>
                </c:pt>
                <c:pt idx="10">
                  <c:v>42</c:v>
                </c:pt>
                <c:pt idx="11">
                  <c:v>42</c:v>
                </c:pt>
                <c:pt idx="12">
                  <c:v>68</c:v>
                </c:pt>
                <c:pt idx="13">
                  <c:v>70</c:v>
                </c:pt>
                <c:pt idx="14">
                  <c:v>72</c:v>
                </c:pt>
                <c:pt idx="15">
                  <c:v>86</c:v>
                </c:pt>
                <c:pt idx="16">
                  <c:v>92</c:v>
                </c:pt>
                <c:pt idx="17">
                  <c:v>91</c:v>
                </c:pt>
                <c:pt idx="18">
                  <c:v>109</c:v>
                </c:pt>
                <c:pt idx="19">
                  <c:v>177</c:v>
                </c:pt>
                <c:pt idx="20">
                  <c:v>203</c:v>
                </c:pt>
              </c:numCache>
            </c:numRef>
          </c:val>
          <c:extLst>
            <c:ext xmlns:c16="http://schemas.microsoft.com/office/drawing/2014/chart" uri="{C3380CC4-5D6E-409C-BE32-E72D297353CC}">
              <c16:uniqueId val="{00000002-925D-4F31-A0B9-A4B68F32B5F5}"/>
            </c:ext>
          </c:extLst>
        </c:ser>
        <c:ser>
          <c:idx val="3"/>
          <c:order val="3"/>
          <c:tx>
            <c:strRef>
              <c:f>List1!$E$1</c:f>
              <c:strCache>
                <c:ptCount val="1"/>
                <c:pt idx="0">
                  <c:v>Sloupec1</c:v>
                </c:pt>
              </c:strCache>
            </c:strRef>
          </c:tx>
          <c:spPr>
            <a:solidFill>
              <a:schemeClr val="accent4"/>
            </a:solidFill>
            <a:ln>
              <a:noFill/>
            </a:ln>
            <a:effectLst/>
            <a:sp3d/>
          </c:spPr>
          <c:invertIfNegative val="0"/>
          <c:cat>
            <c:numRef>
              <c:f>List1!$A$2:$A$22</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List1!$E$2:$E$22</c:f>
              <c:numCache>
                <c:formatCode>General</c:formatCode>
                <c:ptCount val="21"/>
              </c:numCache>
            </c:numRef>
          </c:val>
          <c:extLst>
            <c:ext xmlns:c16="http://schemas.microsoft.com/office/drawing/2014/chart" uri="{C3380CC4-5D6E-409C-BE32-E72D297353CC}">
              <c16:uniqueId val="{00000003-925D-4F31-A0B9-A4B68F32B5F5}"/>
            </c:ext>
          </c:extLst>
        </c:ser>
        <c:dLbls>
          <c:showLegendKey val="0"/>
          <c:showVal val="0"/>
          <c:showCatName val="0"/>
          <c:showSerName val="0"/>
          <c:showPercent val="0"/>
          <c:showBubbleSize val="0"/>
        </c:dLbls>
        <c:gapWidth val="150"/>
        <c:shape val="box"/>
        <c:axId val="388960031"/>
        <c:axId val="388952959"/>
        <c:axId val="0"/>
      </c:bar3DChart>
      <c:catAx>
        <c:axId val="3889600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crossAx val="388952959"/>
        <c:crosses val="autoZero"/>
        <c:auto val="1"/>
        <c:lblAlgn val="ctr"/>
        <c:lblOffset val="100"/>
        <c:noMultiLvlLbl val="0"/>
      </c:catAx>
      <c:valAx>
        <c:axId val="3889529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crossAx val="388960031"/>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ln>
                  <a:noFill/>
                </a:ln>
                <a:solidFill>
                  <a:schemeClr val="tx1">
                    <a:lumMod val="65000"/>
                    <a:lumOff val="35000"/>
                  </a:schemeClr>
                </a:solidFill>
                <a:latin typeface="+mn-lt"/>
                <a:ea typeface="+mn-ea"/>
                <a:cs typeface="+mn-cs"/>
              </a:defRPr>
            </a:pPr>
            <a:endParaRPr lang="cs-CZ"/>
          </a:p>
        </c:txPr>
      </c:dTable>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n>
            <a:noFill/>
          </a:ln>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A6EDE7-798A-9F05-0F6E-38D73BE4013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8DC3DE7-8582-3814-4C23-38292174CE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220FD52-F483-991C-8A1C-67E6B9A8E785}"/>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57B9B49A-81D6-EF60-7D93-17C93484595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6B2D04F-DA8E-1598-8CFC-DBDC1B1833EE}"/>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191906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A9DE2B-B7A0-669A-FF93-3A9A34079AB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73D2B35-66F8-A55F-C9AA-DAEE8F8CCF1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2A38DE-2638-FDAF-DAF2-38D47B92DAF1}"/>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41FE65CF-9724-8693-7836-6C0C252A976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FE0E05-CF05-5A3C-B08C-C0145870565B}"/>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165450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E5A45F3-E60F-E777-9101-9D8441EDE5B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B4872E2-DB9A-A208-F2E3-79420DF0311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2479577-F5EA-B38A-AF8F-49141CC8AA22}"/>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6BD7BC33-908F-7557-A483-FDD6589067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712FC37-6A80-2120-ABC5-58B5211C49AA}"/>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349222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C763C-DF60-8EEF-21F5-1D9652BAE01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40FEA13-B0F9-BB9B-31E0-30043D81DCD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A65E5C-6086-2245-1C10-E1072266AEAE}"/>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AAEF287A-546C-1B7A-1E7C-40904DFAEF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13E216-0BEF-E141-A0C1-FD0740A242B7}"/>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1412538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4E7DE0-E160-5D02-8BE6-FFA31F49E5D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FC28439-FF4D-F547-85AD-3780934C15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7FE77CD-67B9-9F01-E0FC-6E44A2D62AE4}"/>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17112716-D4FF-1A1F-640A-974CD2D9D7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0B99EE-E8DA-5271-F6F4-32A728451614}"/>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370867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47D80-C38B-6EE4-5039-2B1C1F8CE0B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4D18F39-943A-508C-2377-A29087919A4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3FDD2FC-96B6-1BE7-7774-53AEFBB11DF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85A7E4A-0984-D09C-E48E-D3269AAA997C}"/>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6" name="Zástupný symbol pro zápatí 5">
            <a:extLst>
              <a:ext uri="{FF2B5EF4-FFF2-40B4-BE49-F238E27FC236}">
                <a16:creationId xmlns:a16="http://schemas.microsoft.com/office/drawing/2014/main" id="{BDAFD55D-7878-FF86-CB4E-5777F0981F8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E092368-C709-7F7C-B8C3-426D1C21487B}"/>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226728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A64FD4-557D-30FA-23DE-3D00049A75F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A42EE87-0BDA-EE0D-3317-8EEC2A99B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DBC9E72-CABB-EDDB-4D38-E296B3BE4E5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CEC5E96-0491-D8F3-59BC-10AA5D52F6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C47262A-9075-9504-0EC6-56D2740D183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9623CE7-5DB0-2F75-9686-A151A712D0EC}"/>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8" name="Zástupný symbol pro zápatí 7">
            <a:extLst>
              <a:ext uri="{FF2B5EF4-FFF2-40B4-BE49-F238E27FC236}">
                <a16:creationId xmlns:a16="http://schemas.microsoft.com/office/drawing/2014/main" id="{6407CE39-DB7A-D215-83F0-EF78FD94E62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22822AE-3D24-60A2-2C3B-B271CAC5C9D1}"/>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378954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5788E1-499B-2D20-CA07-81204C2A64B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B5A2EDF-958F-A982-2A88-72548DDE5B65}"/>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4" name="Zástupný symbol pro zápatí 3">
            <a:extLst>
              <a:ext uri="{FF2B5EF4-FFF2-40B4-BE49-F238E27FC236}">
                <a16:creationId xmlns:a16="http://schemas.microsoft.com/office/drawing/2014/main" id="{0EA25443-63FB-F363-CC1F-3134E4E0FF2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D2C9DE5-E544-DF2D-3A30-BABC56458E63}"/>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290800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AAF1232-DBE1-E21D-B960-1E6722AF1DD8}"/>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3" name="Zástupný symbol pro zápatí 2">
            <a:extLst>
              <a:ext uri="{FF2B5EF4-FFF2-40B4-BE49-F238E27FC236}">
                <a16:creationId xmlns:a16="http://schemas.microsoft.com/office/drawing/2014/main" id="{E15FCCB0-E3E4-6C81-ABE2-F8A2781FFB5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88C0006-367E-E66E-77E3-0B47235BC160}"/>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209573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7CC0B1-3105-3FC2-C23B-A56CC17AAEA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D24D6C4-E6B2-F623-00AE-84E330D4D8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2E5B906-8260-89A0-0579-19551EF96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756FCEB-49AF-DD5E-61E2-87F2F56B02B6}"/>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6" name="Zástupný symbol pro zápatí 5">
            <a:extLst>
              <a:ext uri="{FF2B5EF4-FFF2-40B4-BE49-F238E27FC236}">
                <a16:creationId xmlns:a16="http://schemas.microsoft.com/office/drawing/2014/main" id="{90E14E66-56C8-2BE6-30CF-BB0C34AA8C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43945E1-B1F3-5F9A-06EC-74093F34B460}"/>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420953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6DABE-6EA9-59AA-65E7-647A984107D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33D41729-4D95-68CB-ED65-7C2EF472E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C233CA8-D6E5-3D40-2FFA-0C6AB24999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274E466-1A5D-C111-BE04-C785E53E2CA9}"/>
              </a:ext>
            </a:extLst>
          </p:cNvPr>
          <p:cNvSpPr>
            <a:spLocks noGrp="1"/>
          </p:cNvSpPr>
          <p:nvPr>
            <p:ph type="dt" sz="half" idx="10"/>
          </p:nvPr>
        </p:nvSpPr>
        <p:spPr/>
        <p:txBody>
          <a:bodyPr/>
          <a:lstStyle/>
          <a:p>
            <a:fld id="{24B08C81-8064-4A03-8180-5CCE323E54FE}" type="datetimeFigureOut">
              <a:rPr lang="cs-CZ" smtClean="0"/>
              <a:t>08.04.2024</a:t>
            </a:fld>
            <a:endParaRPr lang="cs-CZ"/>
          </a:p>
        </p:txBody>
      </p:sp>
      <p:sp>
        <p:nvSpPr>
          <p:cNvPr id="6" name="Zástupný symbol pro zápatí 5">
            <a:extLst>
              <a:ext uri="{FF2B5EF4-FFF2-40B4-BE49-F238E27FC236}">
                <a16:creationId xmlns:a16="http://schemas.microsoft.com/office/drawing/2014/main" id="{4DC28559-3A95-60F6-0648-46C2DCA22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B448556-A370-5BB8-46F3-7C65C705C219}"/>
              </a:ext>
            </a:extLst>
          </p:cNvPr>
          <p:cNvSpPr>
            <a:spLocks noGrp="1"/>
          </p:cNvSpPr>
          <p:nvPr>
            <p:ph type="sldNum" sz="quarter" idx="12"/>
          </p:nvPr>
        </p:nvSpPr>
        <p:spPr/>
        <p:txBody>
          <a:bodyPr/>
          <a:lstStyle/>
          <a:p>
            <a:fld id="{80FFC568-AF93-46E6-A64A-673A27248678}" type="slidenum">
              <a:rPr lang="cs-CZ" smtClean="0"/>
              <a:t>‹#›</a:t>
            </a:fld>
            <a:endParaRPr lang="cs-CZ"/>
          </a:p>
        </p:txBody>
      </p:sp>
    </p:spTree>
    <p:extLst>
      <p:ext uri="{BB962C8B-B14F-4D97-AF65-F5344CB8AC3E}">
        <p14:creationId xmlns:p14="http://schemas.microsoft.com/office/powerpoint/2010/main" val="202854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B11D73E-404C-2650-0F2F-2F320CDB7F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EE066A8-F746-114F-007B-01472DC69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C903721-798A-EC85-0583-7E3061615B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08C81-8064-4A03-8180-5CCE323E54FE}" type="datetimeFigureOut">
              <a:rPr lang="cs-CZ" smtClean="0"/>
              <a:t>08.04.2024</a:t>
            </a:fld>
            <a:endParaRPr lang="cs-CZ"/>
          </a:p>
        </p:txBody>
      </p:sp>
      <p:sp>
        <p:nvSpPr>
          <p:cNvPr id="5" name="Zástupný symbol pro zápatí 4">
            <a:extLst>
              <a:ext uri="{FF2B5EF4-FFF2-40B4-BE49-F238E27FC236}">
                <a16:creationId xmlns:a16="http://schemas.microsoft.com/office/drawing/2014/main" id="{498BFBD5-C06E-32A4-DFA3-F68E62602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9506E56-8BEF-A261-40C1-0FAB7FE7F5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FC568-AF93-46E6-A64A-673A27248678}" type="slidenum">
              <a:rPr lang="cs-CZ" smtClean="0"/>
              <a:t>‹#›</a:t>
            </a:fld>
            <a:endParaRPr lang="cs-CZ"/>
          </a:p>
        </p:txBody>
      </p:sp>
    </p:spTree>
    <p:extLst>
      <p:ext uri="{BB962C8B-B14F-4D97-AF65-F5344CB8AC3E}">
        <p14:creationId xmlns:p14="http://schemas.microsoft.com/office/powerpoint/2010/main" val="3016058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2.docx"/><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329FC3-02E8-D294-4C51-594BE86AEEA6}"/>
              </a:ext>
            </a:extLst>
          </p:cNvPr>
          <p:cNvSpPr>
            <a:spLocks noGrp="1"/>
          </p:cNvSpPr>
          <p:nvPr>
            <p:ph type="ctrTitle"/>
          </p:nvPr>
        </p:nvSpPr>
        <p:spPr/>
        <p:txBody>
          <a:bodyPr>
            <a:normAutofit/>
          </a:bodyPr>
          <a:lstStyle/>
          <a:p>
            <a:r>
              <a:rPr lang="cs-CZ" sz="4400" b="1" dirty="0"/>
              <a:t>Porada statutárních zástupců a mysliveckých hospodářů uživatelů honiteb ORP Hustopeče</a:t>
            </a:r>
          </a:p>
        </p:txBody>
      </p:sp>
      <p:sp>
        <p:nvSpPr>
          <p:cNvPr id="3" name="Podnadpis 2">
            <a:extLst>
              <a:ext uri="{FF2B5EF4-FFF2-40B4-BE49-F238E27FC236}">
                <a16:creationId xmlns:a16="http://schemas.microsoft.com/office/drawing/2014/main" id="{235F0B82-CE28-30C7-4293-0171F0CA3398}"/>
              </a:ext>
            </a:extLst>
          </p:cNvPr>
          <p:cNvSpPr>
            <a:spLocks noGrp="1"/>
          </p:cNvSpPr>
          <p:nvPr>
            <p:ph type="subTitle" idx="1"/>
          </p:nvPr>
        </p:nvSpPr>
        <p:spPr/>
        <p:txBody>
          <a:bodyPr>
            <a:normAutofit/>
          </a:bodyPr>
          <a:lstStyle/>
          <a:p>
            <a:endParaRPr lang="cs-CZ" sz="3200" b="1" dirty="0"/>
          </a:p>
          <a:p>
            <a:r>
              <a:rPr lang="cs-CZ" sz="4000" b="1" dirty="0"/>
              <a:t>Hustopeče 08.04.2024</a:t>
            </a:r>
          </a:p>
        </p:txBody>
      </p:sp>
    </p:spTree>
    <p:extLst>
      <p:ext uri="{BB962C8B-B14F-4D97-AF65-F5344CB8AC3E}">
        <p14:creationId xmlns:p14="http://schemas.microsoft.com/office/powerpoint/2010/main" val="810880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58C9E2-B987-7897-15DB-206531F684C9}"/>
              </a:ext>
            </a:extLst>
          </p:cNvPr>
          <p:cNvSpPr>
            <a:spLocks noGrp="1"/>
          </p:cNvSpPr>
          <p:nvPr>
            <p:ph type="title"/>
          </p:nvPr>
        </p:nvSpPr>
        <p:spPr/>
        <p:txBody>
          <a:bodyPr/>
          <a:lstStyle/>
          <a:p>
            <a:pPr algn="ctr"/>
            <a:r>
              <a:rPr lang="cs-CZ" sz="4400" b="1" dirty="0"/>
              <a:t>Myslivecké stráže</a:t>
            </a:r>
            <a:endParaRPr lang="cs-CZ" dirty="0"/>
          </a:p>
        </p:txBody>
      </p:sp>
      <p:sp>
        <p:nvSpPr>
          <p:cNvPr id="3" name="Zástupný obsah 2">
            <a:extLst>
              <a:ext uri="{FF2B5EF4-FFF2-40B4-BE49-F238E27FC236}">
                <a16:creationId xmlns:a16="http://schemas.microsoft.com/office/drawing/2014/main" id="{C82B91AB-C6BC-0822-D1FD-8E80382B6DFB}"/>
              </a:ext>
            </a:extLst>
          </p:cNvPr>
          <p:cNvSpPr>
            <a:spLocks noGrp="1"/>
          </p:cNvSpPr>
          <p:nvPr>
            <p:ph idx="1"/>
          </p:nvPr>
        </p:nvSpPr>
        <p:spPr/>
        <p:txBody>
          <a:bodyPr>
            <a:normAutofit fontScale="92500" lnSpcReduction="20000"/>
          </a:bodyPr>
          <a:lstStyle/>
          <a:p>
            <a:r>
              <a:rPr lang="cs-CZ" dirty="0"/>
              <a:t>Uživatel honitby je povinen pro každých započatých 500 ha honitby navrhnout orgánu státní správy myslivosti ustanovení jedné myslivecké stráže. Návrh na ustanovení myslivecké stráže se předkládá do 30 dnů od uzavření smlouvy o nájmu honitby anebo do 30 dnů ode dne, kdy byl uživatel honitby vyrozuměn orgánem státní správy myslivosti o zrušení ustanovení myslivecké stráže.</a:t>
            </a:r>
          </a:p>
          <a:p>
            <a:r>
              <a:rPr lang="cs-CZ" dirty="0"/>
              <a:t>Nesplní-li uživatel honitby povinnost podle odstavce 1, může ustanovit mysliveckou stráž orgán státní správy myslivosti a vyrozumí o tom uživatele honitby.</a:t>
            </a:r>
          </a:p>
          <a:p>
            <a:r>
              <a:rPr lang="cs-CZ" dirty="0"/>
              <a:t>Osoba, jejíž ustanovení mysliveckou stráží zaniklo podle odstavce 1 písm. a), b), d) nebo e), je povinna neprodleně odevzdat služební odznak a průkaz myslivecké stráže orgánu státní správy myslivosti, který ji ustanovil mysliveckou stráží</a:t>
            </a:r>
          </a:p>
        </p:txBody>
      </p:sp>
    </p:spTree>
    <p:extLst>
      <p:ext uri="{BB962C8B-B14F-4D97-AF65-F5344CB8AC3E}">
        <p14:creationId xmlns:p14="http://schemas.microsoft.com/office/powerpoint/2010/main" val="2497662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17FD21-EC4F-32B6-8CA7-DAD21E4F1BAE}"/>
              </a:ext>
            </a:extLst>
          </p:cNvPr>
          <p:cNvSpPr>
            <a:spLocks noGrp="1"/>
          </p:cNvSpPr>
          <p:nvPr>
            <p:ph type="title"/>
          </p:nvPr>
        </p:nvSpPr>
        <p:spPr/>
        <p:txBody>
          <a:bodyPr/>
          <a:lstStyle/>
          <a:p>
            <a:pPr algn="ctr"/>
            <a:r>
              <a:rPr lang="cs-CZ" sz="4400" b="1" dirty="0"/>
              <a:t>Myslivecké stráže</a:t>
            </a:r>
            <a:endParaRPr lang="cs-CZ" dirty="0"/>
          </a:p>
        </p:txBody>
      </p:sp>
      <p:sp>
        <p:nvSpPr>
          <p:cNvPr id="3" name="Zástupný obsah 2">
            <a:extLst>
              <a:ext uri="{FF2B5EF4-FFF2-40B4-BE49-F238E27FC236}">
                <a16:creationId xmlns:a16="http://schemas.microsoft.com/office/drawing/2014/main" id="{94F8F526-CD7E-C3F8-2AE6-D5E979C0C618}"/>
              </a:ext>
            </a:extLst>
          </p:cNvPr>
          <p:cNvSpPr>
            <a:spLocks noGrp="1"/>
          </p:cNvSpPr>
          <p:nvPr>
            <p:ph idx="1"/>
          </p:nvPr>
        </p:nvSpPr>
        <p:spPr/>
        <p:txBody>
          <a:bodyPr/>
          <a:lstStyle/>
          <a:p>
            <a:r>
              <a:rPr lang="cs-CZ" dirty="0"/>
              <a:t>Popice chybí myslivecká stráž od 09.2022</a:t>
            </a:r>
          </a:p>
          <a:p>
            <a:r>
              <a:rPr lang="cs-CZ" dirty="0"/>
              <a:t>Strachotín – chybí dvě myslivecké stráže od. 01.04.2023</a:t>
            </a:r>
          </a:p>
          <a:p>
            <a:r>
              <a:rPr lang="cs-CZ" dirty="0"/>
              <a:t>Šitbořice - chybí myslivecká stráž od. 01.04.2023</a:t>
            </a:r>
          </a:p>
        </p:txBody>
      </p:sp>
    </p:spTree>
    <p:extLst>
      <p:ext uri="{BB962C8B-B14F-4D97-AF65-F5344CB8AC3E}">
        <p14:creationId xmlns:p14="http://schemas.microsoft.com/office/powerpoint/2010/main" val="2133173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9B180A-76AF-4549-2192-9A91D21E2A9C}"/>
              </a:ext>
            </a:extLst>
          </p:cNvPr>
          <p:cNvSpPr>
            <a:spLocks noGrp="1"/>
          </p:cNvSpPr>
          <p:nvPr>
            <p:ph type="title"/>
          </p:nvPr>
        </p:nvSpPr>
        <p:spPr/>
        <p:txBody>
          <a:bodyPr>
            <a:normAutofit/>
          </a:bodyPr>
          <a:lstStyle/>
          <a:p>
            <a:pPr algn="ctr"/>
            <a:r>
              <a:rPr lang="cs-CZ" sz="4000" b="1" dirty="0"/>
              <a:t>Datové schránky</a:t>
            </a:r>
          </a:p>
        </p:txBody>
      </p:sp>
      <p:sp>
        <p:nvSpPr>
          <p:cNvPr id="3" name="Zástupný obsah 2">
            <a:extLst>
              <a:ext uri="{FF2B5EF4-FFF2-40B4-BE49-F238E27FC236}">
                <a16:creationId xmlns:a16="http://schemas.microsoft.com/office/drawing/2014/main" id="{0A7D64A0-1C72-C28F-36EB-D4009BD7CCEE}"/>
              </a:ext>
            </a:extLst>
          </p:cNvPr>
          <p:cNvSpPr>
            <a:spLocks noGrp="1"/>
          </p:cNvSpPr>
          <p:nvPr>
            <p:ph idx="1"/>
          </p:nvPr>
        </p:nvSpPr>
        <p:spPr/>
        <p:txBody>
          <a:bodyPr/>
          <a:lstStyle/>
          <a:p>
            <a:r>
              <a:rPr lang="cs-CZ" dirty="0"/>
              <a:t>Povinnost orgánu státní správy zasílat poštu přes datovou schránku</a:t>
            </a:r>
          </a:p>
          <a:p>
            <a:r>
              <a:rPr lang="cs-CZ" dirty="0"/>
              <a:t>Uživateli honitby i držiteli honitby pošta z </a:t>
            </a:r>
            <a:r>
              <a:rPr lang="cs-CZ" dirty="0" err="1"/>
              <a:t>MěÚ</a:t>
            </a:r>
            <a:r>
              <a:rPr lang="cs-CZ" dirty="0"/>
              <a:t> Hustopeče vždy </a:t>
            </a:r>
            <a:r>
              <a:rPr lang="cs-CZ" dirty="0" err="1"/>
              <a:t>datovkou</a:t>
            </a:r>
            <a:endParaRPr lang="cs-CZ" dirty="0"/>
          </a:p>
          <a:p>
            <a:r>
              <a:rPr lang="cs-CZ" dirty="0"/>
              <a:t>Uživatelé honiteb k podaní žádosti můžou využít osobní návštěvu, písemně poštou, e-mailem i datovou schránkou</a:t>
            </a:r>
          </a:p>
        </p:txBody>
      </p:sp>
    </p:spTree>
    <p:extLst>
      <p:ext uri="{BB962C8B-B14F-4D97-AF65-F5344CB8AC3E}">
        <p14:creationId xmlns:p14="http://schemas.microsoft.com/office/powerpoint/2010/main" val="2976943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1528DA-7526-1E80-3E0E-5CD2590D80A3}"/>
              </a:ext>
            </a:extLst>
          </p:cNvPr>
          <p:cNvSpPr>
            <a:spLocks noGrp="1"/>
          </p:cNvSpPr>
          <p:nvPr>
            <p:ph type="title"/>
          </p:nvPr>
        </p:nvSpPr>
        <p:spPr/>
        <p:txBody>
          <a:bodyPr>
            <a:normAutofit/>
          </a:bodyPr>
          <a:lstStyle/>
          <a:p>
            <a:pPr algn="ctr"/>
            <a:r>
              <a:rPr lang="cs-CZ" sz="3600" b="1" dirty="0"/>
              <a:t>Honební společenstva</a:t>
            </a:r>
          </a:p>
        </p:txBody>
      </p:sp>
      <p:sp>
        <p:nvSpPr>
          <p:cNvPr id="3" name="Zástupný obsah 2">
            <a:extLst>
              <a:ext uri="{FF2B5EF4-FFF2-40B4-BE49-F238E27FC236}">
                <a16:creationId xmlns:a16="http://schemas.microsoft.com/office/drawing/2014/main" id="{082B84DD-2446-F173-F0ED-B843E89ACF34}"/>
              </a:ext>
            </a:extLst>
          </p:cNvPr>
          <p:cNvSpPr>
            <a:spLocks noGrp="1"/>
          </p:cNvSpPr>
          <p:nvPr>
            <p:ph idx="1"/>
          </p:nvPr>
        </p:nvSpPr>
        <p:spPr/>
        <p:txBody>
          <a:bodyPr>
            <a:normAutofit fontScale="85000" lnSpcReduction="20000"/>
          </a:bodyPr>
          <a:lstStyle/>
          <a:p>
            <a:r>
              <a:rPr lang="cs-CZ" dirty="0"/>
              <a:t>Změny sídla HS a honebního starosty </a:t>
            </a:r>
            <a:r>
              <a:rPr lang="cs-CZ" b="1" dirty="0"/>
              <a:t>(je nutné uvést datum narození) </a:t>
            </a:r>
            <a:r>
              <a:rPr lang="cs-CZ" dirty="0"/>
              <a:t>v </a:t>
            </a:r>
            <a:r>
              <a:rPr lang="cs-CZ" dirty="0" err="1"/>
              <a:t>ARESu</a:t>
            </a:r>
            <a:r>
              <a:rPr lang="cs-CZ" dirty="0"/>
              <a:t> podléhají správnímu poplatku 200,- Kč – položka 13 písm. d) zákona č. 634/2004 Sb., o správních poplatcích, provádí ORP Hustopeče na základě žádosti</a:t>
            </a:r>
          </a:p>
          <a:p>
            <a:r>
              <a:rPr lang="cs-CZ" dirty="0"/>
              <a:t>V současné době jsou údaje aktuální jak v ARESU, tak na stránkách města, u některých členů výboru nejsou uvedeny data narození a adresy</a:t>
            </a:r>
          </a:p>
          <a:p>
            <a:r>
              <a:rPr lang="cs-CZ" dirty="0"/>
              <a:t>Rejstřík HS je zveřejněn na webových stránkách města Hustopeče, městský úřad, odbor životního prostředí a na stránkách ÚHUL (ústav pro hospodářskou úpravu lesa)</a:t>
            </a:r>
          </a:p>
          <a:p>
            <a:r>
              <a:rPr lang="cs-CZ" dirty="0"/>
              <a:t>Údaje vkládá ORP Hustopeče:</a:t>
            </a:r>
          </a:p>
          <a:p>
            <a:r>
              <a:rPr lang="cs-CZ" dirty="0"/>
              <a:t>a) registrační list</a:t>
            </a:r>
          </a:p>
          <a:p>
            <a:r>
              <a:rPr lang="cs-CZ" dirty="0"/>
              <a:t>b) stanovy</a:t>
            </a:r>
          </a:p>
          <a:p>
            <a:r>
              <a:rPr lang="cs-CZ" dirty="0"/>
              <a:t>c) slovní popis honitby</a:t>
            </a:r>
          </a:p>
        </p:txBody>
      </p:sp>
    </p:spTree>
    <p:extLst>
      <p:ext uri="{BB962C8B-B14F-4D97-AF65-F5344CB8AC3E}">
        <p14:creationId xmlns:p14="http://schemas.microsoft.com/office/powerpoint/2010/main" val="768605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26B60-B0EF-64A2-DB26-C496BCB58D13}"/>
              </a:ext>
            </a:extLst>
          </p:cNvPr>
          <p:cNvSpPr>
            <a:spLocks noGrp="1"/>
          </p:cNvSpPr>
          <p:nvPr>
            <p:ph type="title"/>
          </p:nvPr>
        </p:nvSpPr>
        <p:spPr/>
        <p:txBody>
          <a:bodyPr>
            <a:normAutofit/>
          </a:bodyPr>
          <a:lstStyle/>
          <a:p>
            <a:pPr algn="ctr"/>
            <a:r>
              <a:rPr lang="cs-CZ" sz="4000" b="1" dirty="0"/>
              <a:t>Podávání žádostí o lov zvěře</a:t>
            </a:r>
          </a:p>
        </p:txBody>
      </p:sp>
      <p:sp>
        <p:nvSpPr>
          <p:cNvPr id="3" name="Zástupný obsah 2">
            <a:extLst>
              <a:ext uri="{FF2B5EF4-FFF2-40B4-BE49-F238E27FC236}">
                <a16:creationId xmlns:a16="http://schemas.microsoft.com/office/drawing/2014/main" id="{E1402527-15EF-9627-CDDD-B4904ED06155}"/>
              </a:ext>
            </a:extLst>
          </p:cNvPr>
          <p:cNvSpPr>
            <a:spLocks noGrp="1"/>
          </p:cNvSpPr>
          <p:nvPr>
            <p:ph idx="1"/>
          </p:nvPr>
        </p:nvSpPr>
        <p:spPr/>
        <p:txBody>
          <a:bodyPr>
            <a:normAutofit fontScale="92500"/>
          </a:bodyPr>
          <a:lstStyle/>
          <a:p>
            <a:r>
              <a:rPr lang="cs-CZ" dirty="0"/>
              <a:t>Souhlas podle § 36 odst. 5 – </a:t>
            </a:r>
            <a:r>
              <a:rPr lang="cs-CZ" b="1" u="sng" dirty="0"/>
              <a:t>pozor všem uživatelům končí platnost!!!!!!</a:t>
            </a:r>
          </a:p>
          <a:p>
            <a:r>
              <a:rPr lang="cs-CZ" dirty="0"/>
              <a:t>Souhlas bude vydáván s platností na 3 roky</a:t>
            </a:r>
          </a:p>
          <a:p>
            <a:r>
              <a:rPr lang="cs-CZ" dirty="0"/>
              <a:t>Změny plánu chovu a lovu – je možné  žádat zejména u spárkaté zvěře a to podle § 37 zákona o myslivosti</a:t>
            </a:r>
          </a:p>
          <a:p>
            <a:r>
              <a:rPr lang="cs-CZ" dirty="0"/>
              <a:t>Povolení lovu podle § 39 (u druhů zvěře, která v honitbě není normována) – řádné zdůvodnění, povolení vždy na myslivecký rok, nepovoluji III. věkovou třídu (doporučení metodického pokynu MZE ČR)</a:t>
            </a:r>
          </a:p>
          <a:p>
            <a:r>
              <a:rPr lang="cs-CZ" dirty="0"/>
              <a:t>S žádostí o povolení lovu je možné požádat i o některé zákonem stanovené výjimky ze zakázaných způsobů lovu § 45 odst. 1 písm. g), m), t) a u)</a:t>
            </a:r>
          </a:p>
          <a:p>
            <a:r>
              <a:rPr lang="cs-CZ" b="1" dirty="0"/>
              <a:t>Pozor změna – bude vyžadován souhlas honebního společenstva</a:t>
            </a:r>
          </a:p>
        </p:txBody>
      </p:sp>
    </p:spTree>
    <p:extLst>
      <p:ext uri="{BB962C8B-B14F-4D97-AF65-F5344CB8AC3E}">
        <p14:creationId xmlns:p14="http://schemas.microsoft.com/office/powerpoint/2010/main" val="3623306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AD5DB0-2157-3A87-3423-0207E67C3BE9}"/>
              </a:ext>
            </a:extLst>
          </p:cNvPr>
          <p:cNvSpPr>
            <a:spLocks noGrp="1"/>
          </p:cNvSpPr>
          <p:nvPr>
            <p:ph type="title"/>
          </p:nvPr>
        </p:nvSpPr>
        <p:spPr>
          <a:xfrm>
            <a:off x="838200" y="365125"/>
            <a:ext cx="10515600" cy="1325563"/>
          </a:xfrm>
        </p:spPr>
        <p:txBody>
          <a:bodyPr>
            <a:normAutofit/>
          </a:bodyPr>
          <a:lstStyle/>
          <a:p>
            <a:r>
              <a:rPr lang="cs-CZ" dirty="0"/>
              <a:t>Lov zajíce polního</a:t>
            </a:r>
          </a:p>
        </p:txBody>
      </p:sp>
      <p:graphicFrame>
        <p:nvGraphicFramePr>
          <p:cNvPr id="4" name="Zástupný obsah 3">
            <a:extLst>
              <a:ext uri="{FF2B5EF4-FFF2-40B4-BE49-F238E27FC236}">
                <a16:creationId xmlns:a16="http://schemas.microsoft.com/office/drawing/2014/main" id="{58B8E551-DC53-B200-2D1C-257FB9391D19}"/>
              </a:ext>
            </a:extLst>
          </p:cNvPr>
          <p:cNvGraphicFramePr>
            <a:graphicFrameLocks noGrp="1" noChangeAspect="1"/>
          </p:cNvGraphicFramePr>
          <p:nvPr>
            <p:ph idx="1"/>
            <p:extLst>
              <p:ext uri="{D42A27DB-BD31-4B8C-83A1-F6EECF244321}">
                <p14:modId xmlns:p14="http://schemas.microsoft.com/office/powerpoint/2010/main" val="1587578121"/>
              </p:ext>
            </p:extLst>
          </p:nvPr>
        </p:nvGraphicFramePr>
        <p:xfrm>
          <a:off x="3227388" y="1884363"/>
          <a:ext cx="6804025" cy="4899025"/>
        </p:xfrm>
        <a:graphic>
          <a:graphicData uri="http://schemas.openxmlformats.org/presentationml/2006/ole">
            <mc:AlternateContent xmlns:mc="http://schemas.openxmlformats.org/markup-compatibility/2006">
              <mc:Choice xmlns:v="urn:schemas-microsoft-com:vml" Requires="v">
                <p:oleObj name="Document" r:id="rId2" imgW="5759285" imgH="4146242" progId="Word.Document.12">
                  <p:embed/>
                </p:oleObj>
              </mc:Choice>
              <mc:Fallback>
                <p:oleObj name="Document" r:id="rId2" imgW="5759285" imgH="4146242" progId="Word.Document.12">
                  <p:embed/>
                  <p:pic>
                    <p:nvPicPr>
                      <p:cNvPr id="0" name=""/>
                      <p:cNvPicPr/>
                      <p:nvPr/>
                    </p:nvPicPr>
                    <p:blipFill>
                      <a:blip r:embed="rId3"/>
                      <a:stretch>
                        <a:fillRect/>
                      </a:stretch>
                    </p:blipFill>
                    <p:spPr>
                      <a:xfrm>
                        <a:off x="3227388" y="1884363"/>
                        <a:ext cx="6804025" cy="4899025"/>
                      </a:xfrm>
                      <a:prstGeom prst="rect">
                        <a:avLst/>
                      </a:prstGeom>
                    </p:spPr>
                  </p:pic>
                </p:oleObj>
              </mc:Fallback>
            </mc:AlternateContent>
          </a:graphicData>
        </a:graphic>
      </p:graphicFrame>
    </p:spTree>
    <p:extLst>
      <p:ext uri="{BB962C8B-B14F-4D97-AF65-F5344CB8AC3E}">
        <p14:creationId xmlns:p14="http://schemas.microsoft.com/office/powerpoint/2010/main" val="1340210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27C49-31C5-AF09-8A87-B51EC96AF559}"/>
              </a:ext>
            </a:extLst>
          </p:cNvPr>
          <p:cNvSpPr>
            <a:spLocks noGrp="1"/>
          </p:cNvSpPr>
          <p:nvPr>
            <p:ph type="title"/>
          </p:nvPr>
        </p:nvSpPr>
        <p:spPr/>
        <p:txBody>
          <a:bodyPr>
            <a:normAutofit/>
          </a:bodyPr>
          <a:lstStyle/>
          <a:p>
            <a:pPr algn="ctr"/>
            <a:r>
              <a:rPr lang="cs-CZ" sz="3600" b="1" dirty="0"/>
              <a:t>Lov prasete divokého</a:t>
            </a:r>
          </a:p>
        </p:txBody>
      </p:sp>
      <p:graphicFrame>
        <p:nvGraphicFramePr>
          <p:cNvPr id="7" name="Zástupný obsah 3">
            <a:extLst>
              <a:ext uri="{FF2B5EF4-FFF2-40B4-BE49-F238E27FC236}">
                <a16:creationId xmlns:a16="http://schemas.microsoft.com/office/drawing/2014/main" id="{4F4FE663-2446-8256-F959-CBD11B468BE2}"/>
              </a:ext>
            </a:extLst>
          </p:cNvPr>
          <p:cNvGraphicFramePr>
            <a:graphicFrameLocks noGrp="1" noChangeAspect="1"/>
          </p:cNvGraphicFramePr>
          <p:nvPr>
            <p:ph idx="1"/>
          </p:nvPr>
        </p:nvGraphicFramePr>
        <p:xfrm>
          <a:off x="3100388" y="1952625"/>
          <a:ext cx="6164262" cy="6943725"/>
        </p:xfrm>
        <a:graphic>
          <a:graphicData uri="http://schemas.openxmlformats.org/presentationml/2006/ole">
            <mc:AlternateContent xmlns:mc="http://schemas.openxmlformats.org/markup-compatibility/2006">
              <mc:Choice xmlns:v="urn:schemas-microsoft-com:vml" Requires="v">
                <p:oleObj name="Document" r:id="rId2" imgW="5759285" imgH="6487450" progId="Word.Document.12">
                  <p:embed/>
                </p:oleObj>
              </mc:Choice>
              <mc:Fallback>
                <p:oleObj name="Document" r:id="rId2" imgW="5759285" imgH="6487450" progId="Word.Document.12">
                  <p:embed/>
                  <p:pic>
                    <p:nvPicPr>
                      <p:cNvPr id="7" name="Zástupný obsah 3">
                        <a:extLst>
                          <a:ext uri="{FF2B5EF4-FFF2-40B4-BE49-F238E27FC236}">
                            <a16:creationId xmlns:a16="http://schemas.microsoft.com/office/drawing/2014/main" id="{4F4FE663-2446-8256-F959-CBD11B468BE2}"/>
                          </a:ext>
                        </a:extLst>
                      </p:cNvPr>
                      <p:cNvPicPr/>
                      <p:nvPr/>
                    </p:nvPicPr>
                    <p:blipFill>
                      <a:blip r:embed="rId3"/>
                      <a:stretch>
                        <a:fillRect/>
                      </a:stretch>
                    </p:blipFill>
                    <p:spPr>
                      <a:xfrm>
                        <a:off x="3100388" y="1952625"/>
                        <a:ext cx="6164262" cy="6943725"/>
                      </a:xfrm>
                      <a:prstGeom prst="rect">
                        <a:avLst/>
                      </a:prstGeom>
                    </p:spPr>
                  </p:pic>
                </p:oleObj>
              </mc:Fallback>
            </mc:AlternateContent>
          </a:graphicData>
        </a:graphic>
      </p:graphicFrame>
    </p:spTree>
    <p:extLst>
      <p:ext uri="{BB962C8B-B14F-4D97-AF65-F5344CB8AC3E}">
        <p14:creationId xmlns:p14="http://schemas.microsoft.com/office/powerpoint/2010/main" val="1765566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547AE3-28B1-ED80-1BE8-01A4D99FEE63}"/>
              </a:ext>
            </a:extLst>
          </p:cNvPr>
          <p:cNvSpPr>
            <a:spLocks noGrp="1"/>
          </p:cNvSpPr>
          <p:nvPr>
            <p:ph type="title"/>
          </p:nvPr>
        </p:nvSpPr>
        <p:spPr/>
        <p:txBody>
          <a:bodyPr>
            <a:normAutofit/>
          </a:bodyPr>
          <a:lstStyle/>
          <a:p>
            <a:pPr algn="ctr"/>
            <a:r>
              <a:rPr lang="cs-CZ" sz="4000" b="1" dirty="0"/>
              <a:t>Srnec obecný</a:t>
            </a:r>
          </a:p>
        </p:txBody>
      </p:sp>
      <p:sp>
        <p:nvSpPr>
          <p:cNvPr id="3" name="Zástupný obsah 2">
            <a:extLst>
              <a:ext uri="{FF2B5EF4-FFF2-40B4-BE49-F238E27FC236}">
                <a16:creationId xmlns:a16="http://schemas.microsoft.com/office/drawing/2014/main" id="{0B38C991-4F33-51E8-9A3B-3EFDFF1A8C85}"/>
              </a:ext>
            </a:extLst>
          </p:cNvPr>
          <p:cNvSpPr>
            <a:spLocks noGrp="1"/>
          </p:cNvSpPr>
          <p:nvPr>
            <p:ph idx="1"/>
          </p:nvPr>
        </p:nvSpPr>
        <p:spPr/>
        <p:txBody>
          <a:bodyPr/>
          <a:lstStyle/>
          <a:p>
            <a:r>
              <a:rPr lang="cs-CZ" dirty="0"/>
              <a:t>Normovaný stav	1564</a:t>
            </a:r>
          </a:p>
          <a:p>
            <a:r>
              <a:rPr lang="cs-CZ" dirty="0" err="1"/>
              <a:t>Mimimální</a:t>
            </a:r>
            <a:r>
              <a:rPr lang="cs-CZ" dirty="0"/>
              <a:t> stav	  346</a:t>
            </a:r>
          </a:p>
          <a:p>
            <a:r>
              <a:rPr lang="cs-CZ" dirty="0"/>
              <a:t>KOP			1,0</a:t>
            </a:r>
          </a:p>
        </p:txBody>
      </p:sp>
    </p:spTree>
    <p:extLst>
      <p:ext uri="{BB962C8B-B14F-4D97-AF65-F5344CB8AC3E}">
        <p14:creationId xmlns:p14="http://schemas.microsoft.com/office/powerpoint/2010/main" val="1120163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67991A-E8EE-53C2-2608-71BF14A83603}"/>
              </a:ext>
            </a:extLst>
          </p:cNvPr>
          <p:cNvSpPr>
            <a:spLocks noGrp="1"/>
          </p:cNvSpPr>
          <p:nvPr>
            <p:ph type="title"/>
          </p:nvPr>
        </p:nvSpPr>
        <p:spPr/>
        <p:txBody>
          <a:bodyPr/>
          <a:lstStyle/>
          <a:p>
            <a:r>
              <a:rPr lang="cs-CZ" dirty="0"/>
              <a:t>Lov srnce obecného</a:t>
            </a:r>
          </a:p>
        </p:txBody>
      </p:sp>
      <p:sp>
        <p:nvSpPr>
          <p:cNvPr id="3" name="Zástupný obsah 2">
            <a:extLst>
              <a:ext uri="{FF2B5EF4-FFF2-40B4-BE49-F238E27FC236}">
                <a16:creationId xmlns:a16="http://schemas.microsoft.com/office/drawing/2014/main" id="{2F32FEB8-D889-AF9C-8F02-0C11183E40AB}"/>
              </a:ext>
            </a:extLst>
          </p:cNvPr>
          <p:cNvSpPr>
            <a:spLocks noGrp="1"/>
          </p:cNvSpPr>
          <p:nvPr>
            <p:ph idx="1"/>
          </p:nvPr>
        </p:nvSpPr>
        <p:spPr/>
        <p:txBody>
          <a:bodyPr/>
          <a:lstStyle/>
          <a:p>
            <a:endParaRPr lang="cs-CZ" dirty="0"/>
          </a:p>
        </p:txBody>
      </p:sp>
      <p:graphicFrame>
        <p:nvGraphicFramePr>
          <p:cNvPr id="4" name="Graf 3">
            <a:extLst>
              <a:ext uri="{FF2B5EF4-FFF2-40B4-BE49-F238E27FC236}">
                <a16:creationId xmlns:a16="http://schemas.microsoft.com/office/drawing/2014/main" id="{EF904B5A-48C7-5D35-B1F1-52E19A2F0794}"/>
              </a:ext>
            </a:extLst>
          </p:cNvPr>
          <p:cNvGraphicFramePr/>
          <p:nvPr/>
        </p:nvGraphicFramePr>
        <p:xfrm>
          <a:off x="1833562" y="623887"/>
          <a:ext cx="8524875" cy="5610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6715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B8027-D762-6D69-1ECF-B20613D24986}"/>
              </a:ext>
            </a:extLst>
          </p:cNvPr>
          <p:cNvSpPr>
            <a:spLocks noGrp="1"/>
          </p:cNvSpPr>
          <p:nvPr>
            <p:ph type="title"/>
          </p:nvPr>
        </p:nvSpPr>
        <p:spPr/>
        <p:txBody>
          <a:bodyPr>
            <a:normAutofit/>
          </a:bodyPr>
          <a:lstStyle/>
          <a:p>
            <a:pPr algn="ctr"/>
            <a:r>
              <a:rPr lang="cs-CZ" sz="3600" b="1" dirty="0"/>
              <a:t>Daněk skvrnitý</a:t>
            </a:r>
          </a:p>
        </p:txBody>
      </p:sp>
      <p:sp>
        <p:nvSpPr>
          <p:cNvPr id="3" name="Zástupný obsah 2">
            <a:extLst>
              <a:ext uri="{FF2B5EF4-FFF2-40B4-BE49-F238E27FC236}">
                <a16:creationId xmlns:a16="http://schemas.microsoft.com/office/drawing/2014/main" id="{7873269C-11A2-52A5-C98A-DC4086AF9857}"/>
              </a:ext>
            </a:extLst>
          </p:cNvPr>
          <p:cNvSpPr>
            <a:spLocks noGrp="1"/>
          </p:cNvSpPr>
          <p:nvPr>
            <p:ph idx="1"/>
          </p:nvPr>
        </p:nvSpPr>
        <p:spPr/>
        <p:txBody>
          <a:bodyPr/>
          <a:lstStyle/>
          <a:p>
            <a:pPr>
              <a:lnSpc>
                <a:spcPct val="107000"/>
              </a:lnSpc>
              <a:spcAft>
                <a:spcPts val="800"/>
              </a:spcAft>
            </a:pPr>
            <a:r>
              <a:rPr lang="cs-CZ" b="1" dirty="0">
                <a:effectLst/>
                <a:latin typeface="Calibri" panose="020F0502020204030204" pitchFamily="34" charset="0"/>
                <a:ea typeface="Calibri" panose="020F0502020204030204" pitchFamily="34" charset="0"/>
                <a:cs typeface="Times New Roman" panose="02020603050405020304" pitchFamily="18" charset="0"/>
              </a:rPr>
              <a:t>ORP Hustopeče</a:t>
            </a:r>
          </a:p>
          <a:p>
            <a:pPr>
              <a:lnSpc>
                <a:spcPct val="107000"/>
              </a:lnSpc>
              <a:spcAft>
                <a:spcPts val="800"/>
              </a:spcAft>
            </a:pPr>
            <a:endParaRPr lang="cs-CZ"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b="1" dirty="0">
                <a:effectLst/>
                <a:latin typeface="Calibri" panose="020F0502020204030204" pitchFamily="34" charset="0"/>
                <a:ea typeface="Calibri" panose="020F0502020204030204" pitchFamily="34" charset="0"/>
                <a:cs typeface="Times New Roman" panose="02020603050405020304" pitchFamily="18" charset="0"/>
              </a:rPr>
              <a:t>Normované stavy 	53 kusů</a:t>
            </a:r>
          </a:p>
          <a:p>
            <a:pPr>
              <a:lnSpc>
                <a:spcPct val="107000"/>
              </a:lnSpc>
              <a:spcAft>
                <a:spcPts val="800"/>
              </a:spcAft>
            </a:pPr>
            <a:r>
              <a:rPr lang="cs-CZ" b="1" dirty="0">
                <a:effectLst/>
                <a:latin typeface="Calibri" panose="020F0502020204030204" pitchFamily="34" charset="0"/>
                <a:ea typeface="Calibri" panose="020F0502020204030204" pitchFamily="34" charset="0"/>
                <a:cs typeface="Times New Roman" panose="02020603050405020304" pitchFamily="18" charset="0"/>
              </a:rPr>
              <a:t>Minimální stavy 		23 kusů</a:t>
            </a:r>
          </a:p>
          <a:p>
            <a:pPr>
              <a:lnSpc>
                <a:spcPct val="107000"/>
              </a:lnSpc>
              <a:spcAft>
                <a:spcPts val="800"/>
              </a:spcAft>
            </a:pPr>
            <a:r>
              <a:rPr lang="cs-CZ" b="1" dirty="0">
                <a:effectLst/>
                <a:latin typeface="Calibri" panose="020F0502020204030204" pitchFamily="34" charset="0"/>
                <a:ea typeface="Calibri" panose="020F0502020204030204" pitchFamily="34" charset="0"/>
                <a:cs typeface="Times New Roman" panose="02020603050405020304" pitchFamily="18" charset="0"/>
              </a:rPr>
              <a:t>KOP				0,9</a:t>
            </a:r>
          </a:p>
          <a:p>
            <a:endParaRPr lang="cs-CZ" dirty="0"/>
          </a:p>
        </p:txBody>
      </p:sp>
    </p:spTree>
    <p:extLst>
      <p:ext uri="{BB962C8B-B14F-4D97-AF65-F5344CB8AC3E}">
        <p14:creationId xmlns:p14="http://schemas.microsoft.com/office/powerpoint/2010/main" val="164056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AF459-134C-6666-92FA-5569CACA5599}"/>
              </a:ext>
            </a:extLst>
          </p:cNvPr>
          <p:cNvSpPr>
            <a:spLocks noGrp="1"/>
          </p:cNvSpPr>
          <p:nvPr>
            <p:ph type="title"/>
          </p:nvPr>
        </p:nvSpPr>
        <p:spPr/>
        <p:txBody>
          <a:bodyPr/>
          <a:lstStyle/>
          <a:p>
            <a:r>
              <a:rPr lang="cs-CZ" dirty="0"/>
              <a:t>Program porady:</a:t>
            </a:r>
          </a:p>
        </p:txBody>
      </p:sp>
      <p:sp>
        <p:nvSpPr>
          <p:cNvPr id="3" name="Zástupný obsah 2">
            <a:extLst>
              <a:ext uri="{FF2B5EF4-FFF2-40B4-BE49-F238E27FC236}">
                <a16:creationId xmlns:a16="http://schemas.microsoft.com/office/drawing/2014/main" id="{12C15179-0322-641D-CF4C-4D714BDDA405}"/>
              </a:ext>
            </a:extLst>
          </p:cNvPr>
          <p:cNvSpPr>
            <a:spLocks noGrp="1"/>
          </p:cNvSpPr>
          <p:nvPr>
            <p:ph idx="1"/>
          </p:nvPr>
        </p:nvSpPr>
        <p:spPr/>
        <p:txBody>
          <a:bodyPr/>
          <a:lstStyle/>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Veterinární problematika – MVDr. Ivan Přikryl</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Myslivecká statistika</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Myslivecké plánování</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Myslivecké stráže a myslivečtí hospodáři</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Datové schránky</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Podávání žádostí o lov zvěře</a:t>
            </a:r>
          </a:p>
          <a:p>
            <a:pPr marL="342900" lvl="0" indent="-342900" algn="just" hangingPunct="0">
              <a:buFont typeface="+mj-lt"/>
              <a:buAutoNum type="arabicParenR"/>
            </a:pPr>
            <a:r>
              <a:rPr lang="cs-CZ" b="1" dirty="0">
                <a:effectLst/>
                <a:ea typeface="Times New Roman" panose="02020603050405020304" pitchFamily="18" charset="0"/>
                <a:cs typeface="Times New Roman" panose="02020603050405020304" pitchFamily="18" charset="0"/>
              </a:rPr>
              <a:t>Dotazy uživatelů honiteb </a:t>
            </a:r>
          </a:p>
          <a:p>
            <a:endParaRPr lang="cs-CZ" dirty="0"/>
          </a:p>
        </p:txBody>
      </p:sp>
    </p:spTree>
    <p:extLst>
      <p:ext uri="{BB962C8B-B14F-4D97-AF65-F5344CB8AC3E}">
        <p14:creationId xmlns:p14="http://schemas.microsoft.com/office/powerpoint/2010/main" val="3792908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69C92DEF-692E-ABFB-699A-68ADDBD5078D}"/>
              </a:ext>
            </a:extLst>
          </p:cNvPr>
          <p:cNvSpPr>
            <a:spLocks noGrp="1"/>
          </p:cNvSpPr>
          <p:nvPr>
            <p:ph type="title"/>
          </p:nvPr>
        </p:nvSpPr>
        <p:spPr/>
        <p:txBody>
          <a:bodyPr/>
          <a:lstStyle/>
          <a:p>
            <a:r>
              <a:rPr lang="cs-CZ" dirty="0"/>
              <a:t>Plán lovu daňka skvrnitého na NKS</a:t>
            </a:r>
          </a:p>
        </p:txBody>
      </p:sp>
      <p:pic>
        <p:nvPicPr>
          <p:cNvPr id="11" name="Zástupný obsah 10">
            <a:extLst>
              <a:ext uri="{FF2B5EF4-FFF2-40B4-BE49-F238E27FC236}">
                <a16:creationId xmlns:a16="http://schemas.microsoft.com/office/drawing/2014/main" id="{F6EA84B5-39A7-197A-E69C-4CFE19C2718F}"/>
              </a:ext>
            </a:extLst>
          </p:cNvPr>
          <p:cNvPicPr>
            <a:picLocks noGrp="1" noChangeAspect="1"/>
          </p:cNvPicPr>
          <p:nvPr>
            <p:ph idx="1"/>
          </p:nvPr>
        </p:nvPicPr>
        <p:blipFill>
          <a:blip r:embed="rId2"/>
          <a:stretch>
            <a:fillRect/>
          </a:stretch>
        </p:blipFill>
        <p:spPr>
          <a:xfrm rot="5400000">
            <a:off x="2689322" y="-289337"/>
            <a:ext cx="5004321" cy="8154100"/>
          </a:xfrm>
          <a:solidFill>
            <a:schemeClr val="tx1"/>
          </a:solidFill>
        </p:spPr>
      </p:pic>
    </p:spTree>
    <p:extLst>
      <p:ext uri="{BB962C8B-B14F-4D97-AF65-F5344CB8AC3E}">
        <p14:creationId xmlns:p14="http://schemas.microsoft.com/office/powerpoint/2010/main" val="3021514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DCED0-E814-167A-9432-1F644A23209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347B5B1-165E-0113-CC22-524E7F073828}"/>
              </a:ext>
            </a:extLst>
          </p:cNvPr>
          <p:cNvSpPr>
            <a:spLocks noGrp="1"/>
          </p:cNvSpPr>
          <p:nvPr>
            <p:ph idx="1"/>
          </p:nvPr>
        </p:nvSpPr>
        <p:spPr/>
        <p:txBody>
          <a:bodyPr/>
          <a:lstStyle/>
          <a:p>
            <a:endParaRPr lang="cs-CZ"/>
          </a:p>
        </p:txBody>
      </p:sp>
      <p:sp>
        <p:nvSpPr>
          <p:cNvPr id="4" name="Rectangle 2">
            <a:extLst>
              <a:ext uri="{FF2B5EF4-FFF2-40B4-BE49-F238E27FC236}">
                <a16:creationId xmlns:a16="http://schemas.microsoft.com/office/drawing/2014/main" id="{8CD43BFC-46D8-2358-77C9-4AC169FB0926}"/>
              </a:ext>
            </a:extLst>
          </p:cNvPr>
          <p:cNvSpPr>
            <a:spLocks noChangeArrowheads="1"/>
          </p:cNvSpPr>
          <p:nvPr/>
        </p:nvSpPr>
        <p:spPr bwMode="auto">
          <a:xfrm>
            <a:off x="-1" y="0"/>
            <a:ext cx="174366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5" name="Graf 4">
            <a:extLst>
              <a:ext uri="{FF2B5EF4-FFF2-40B4-BE49-F238E27FC236}">
                <a16:creationId xmlns:a16="http://schemas.microsoft.com/office/drawing/2014/main" id="{FC43103F-E45F-35AA-E493-621C2F481FF3}"/>
              </a:ext>
            </a:extLst>
          </p:cNvPr>
          <p:cNvGraphicFramePr/>
          <p:nvPr>
            <p:extLst>
              <p:ext uri="{D42A27DB-BD31-4B8C-83A1-F6EECF244321}">
                <p14:modId xmlns:p14="http://schemas.microsoft.com/office/powerpoint/2010/main" val="4055640341"/>
              </p:ext>
            </p:extLst>
          </p:nvPr>
        </p:nvGraphicFramePr>
        <p:xfrm>
          <a:off x="0" y="90536"/>
          <a:ext cx="11543168" cy="64023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7594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329545-74DC-AF87-61BE-8D2C86F4C99B}"/>
              </a:ext>
            </a:extLst>
          </p:cNvPr>
          <p:cNvSpPr>
            <a:spLocks noGrp="1"/>
          </p:cNvSpPr>
          <p:nvPr>
            <p:ph type="title"/>
          </p:nvPr>
        </p:nvSpPr>
        <p:spPr/>
        <p:txBody>
          <a:bodyPr/>
          <a:lstStyle/>
          <a:p>
            <a:r>
              <a:rPr lang="cs-CZ" sz="3200" dirty="0"/>
              <a:t>Legislativní možnosti uživatelů honiteb s NKS daňka</a:t>
            </a:r>
          </a:p>
        </p:txBody>
      </p:sp>
      <p:sp>
        <p:nvSpPr>
          <p:cNvPr id="3" name="Zástupný obsah 2">
            <a:extLst>
              <a:ext uri="{FF2B5EF4-FFF2-40B4-BE49-F238E27FC236}">
                <a16:creationId xmlns:a16="http://schemas.microsoft.com/office/drawing/2014/main" id="{22941A74-937F-2A69-42B6-39328273BE91}"/>
              </a:ext>
            </a:extLst>
          </p:cNvPr>
          <p:cNvSpPr>
            <a:spLocks noGrp="1"/>
          </p:cNvSpPr>
          <p:nvPr>
            <p:ph idx="1"/>
          </p:nvPr>
        </p:nvSpPr>
        <p:spPr/>
        <p:txBody>
          <a:bodyPr/>
          <a:lstStyle/>
          <a:p>
            <a:r>
              <a:rPr lang="cs-CZ" dirty="0"/>
              <a:t>- žádost o změnu plánu chovu a lovu I. - zvěř spárkatá podle § 37 zákona o myslivosti</a:t>
            </a:r>
          </a:p>
          <a:p>
            <a:r>
              <a:rPr lang="cs-CZ" dirty="0"/>
              <a:t>- žádost o to, aby při povolení úpravy stavu zvěře neplatil </a:t>
            </a:r>
            <a:r>
              <a:rPr lang="cs-CZ" dirty="0">
                <a:effectLst/>
                <a:latin typeface="Century Gothic" panose="020B0502020202020204" pitchFamily="34" charset="0"/>
                <a:ea typeface="Times New Roman" panose="02020603050405020304" pitchFamily="18" charset="0"/>
              </a:rPr>
              <a:t>zakázaný způsob lovu uvedený v § 45 odst. 1 písm. g) zákona o myslivosti, tj. </a:t>
            </a:r>
            <a:r>
              <a:rPr lang="cs-CZ" b="1" dirty="0">
                <a:effectLst/>
                <a:latin typeface="Century Gothic" panose="020B0502020202020204" pitchFamily="34" charset="0"/>
                <a:ea typeface="Times New Roman" panose="02020603050405020304" pitchFamily="18" charset="0"/>
              </a:rPr>
              <a:t>lov s pomocí zdrojů umělého osvětlení, zařízení pro osvětlení terče a hledí pro střelbu v noci s elektronickým zvětšením obrazu nebo pro převracení obrazu</a:t>
            </a:r>
            <a:endParaRPr lang="cs-CZ" dirty="0">
              <a:latin typeface="Century Gothic" panose="020B0502020202020204" pitchFamily="34" charset="0"/>
            </a:endParaRPr>
          </a:p>
        </p:txBody>
      </p:sp>
    </p:spTree>
    <p:extLst>
      <p:ext uri="{BB962C8B-B14F-4D97-AF65-F5344CB8AC3E}">
        <p14:creationId xmlns:p14="http://schemas.microsoft.com/office/powerpoint/2010/main" val="1610984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F391A7-96F9-FB6A-E03D-25C01DC79018}"/>
              </a:ext>
            </a:extLst>
          </p:cNvPr>
          <p:cNvSpPr>
            <a:spLocks noGrp="1"/>
          </p:cNvSpPr>
          <p:nvPr>
            <p:ph type="title"/>
          </p:nvPr>
        </p:nvSpPr>
        <p:spPr/>
        <p:txBody>
          <a:bodyPr/>
          <a:lstStyle/>
          <a:p>
            <a:r>
              <a:rPr lang="cs-CZ" sz="3200" dirty="0"/>
              <a:t>Legislativní možnosti ostatních uživatelů honiteb</a:t>
            </a:r>
          </a:p>
        </p:txBody>
      </p:sp>
      <p:sp>
        <p:nvSpPr>
          <p:cNvPr id="3" name="Zástupný obsah 2">
            <a:extLst>
              <a:ext uri="{FF2B5EF4-FFF2-40B4-BE49-F238E27FC236}">
                <a16:creationId xmlns:a16="http://schemas.microsoft.com/office/drawing/2014/main" id="{51700815-7710-7A71-BFB3-00902877FC2A}"/>
              </a:ext>
            </a:extLst>
          </p:cNvPr>
          <p:cNvSpPr>
            <a:spLocks noGrp="1"/>
          </p:cNvSpPr>
          <p:nvPr>
            <p:ph idx="1"/>
          </p:nvPr>
        </p:nvSpPr>
        <p:spPr/>
        <p:txBody>
          <a:bodyPr>
            <a:normAutofit fontScale="92500"/>
          </a:bodyPr>
          <a:lstStyle/>
          <a:p>
            <a:r>
              <a:rPr lang="cs-CZ" dirty="0"/>
              <a:t>- žádost o lov samičí zvěře a samčí zvěře do stáří dvou let ve stanovené době lovu bez omezení a bez vypracování a projednání plánu, a to v honitbě, kde nejsou stanoveny minimální a normované stavy podle § 36 odst.5 zákona o myslivosti</a:t>
            </a:r>
          </a:p>
          <a:p>
            <a:r>
              <a:rPr lang="cs-CZ" dirty="0"/>
              <a:t>- žádost o povolení příslušné úpravy zvěře (daňků I., II. a III. věkové třídy) podle § 39 zákona o myslivosti</a:t>
            </a:r>
          </a:p>
          <a:p>
            <a:r>
              <a:rPr lang="cs-CZ" dirty="0"/>
              <a:t>- žádost o to, aby při povolení úpravy stavu zvěře neplatil </a:t>
            </a:r>
            <a:r>
              <a:rPr lang="cs-CZ" dirty="0">
                <a:effectLst/>
                <a:latin typeface="Century Gothic" panose="020B0502020202020204" pitchFamily="34" charset="0"/>
                <a:ea typeface="Times New Roman" panose="02020603050405020304" pitchFamily="18" charset="0"/>
              </a:rPr>
              <a:t>zakázaný způsob lovu uvedený v § 45 odst. 1 písm. g) zákona o myslivosti, tj. </a:t>
            </a:r>
            <a:r>
              <a:rPr lang="cs-CZ" b="1" dirty="0">
                <a:effectLst/>
                <a:latin typeface="Century Gothic" panose="020B0502020202020204" pitchFamily="34" charset="0"/>
                <a:ea typeface="Times New Roman" panose="02020603050405020304" pitchFamily="18" charset="0"/>
              </a:rPr>
              <a:t>lov s pomocí zdrojů umělého osvětlení, zařízení pro osvětlení terče a hledí pro střelbu v noci s elektronickým zvětšením obrazu nebo pro převracení obrazu</a:t>
            </a:r>
            <a:endParaRPr lang="cs-CZ" dirty="0">
              <a:latin typeface="Century Gothic" panose="020B0502020202020204" pitchFamily="34" charset="0"/>
            </a:endParaRPr>
          </a:p>
          <a:p>
            <a:endParaRPr lang="cs-CZ" dirty="0"/>
          </a:p>
        </p:txBody>
      </p:sp>
    </p:spTree>
    <p:extLst>
      <p:ext uri="{BB962C8B-B14F-4D97-AF65-F5344CB8AC3E}">
        <p14:creationId xmlns:p14="http://schemas.microsoft.com/office/powerpoint/2010/main" val="2248656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DD6B1-69B7-C492-7B9B-28E10E6AA3A0}"/>
              </a:ext>
            </a:extLst>
          </p:cNvPr>
          <p:cNvSpPr>
            <a:spLocks noGrp="1"/>
          </p:cNvSpPr>
          <p:nvPr>
            <p:ph type="title"/>
          </p:nvPr>
        </p:nvSpPr>
        <p:spPr/>
        <p:txBody>
          <a:bodyPr/>
          <a:lstStyle/>
          <a:p>
            <a:r>
              <a:rPr lang="cs-CZ" sz="3200" dirty="0"/>
              <a:t>Legislativní možnosti vlastníka lesa</a:t>
            </a:r>
          </a:p>
        </p:txBody>
      </p:sp>
      <p:sp>
        <p:nvSpPr>
          <p:cNvPr id="3" name="Zástupný obsah 2">
            <a:extLst>
              <a:ext uri="{FF2B5EF4-FFF2-40B4-BE49-F238E27FC236}">
                <a16:creationId xmlns:a16="http://schemas.microsoft.com/office/drawing/2014/main" id="{09FE99F5-917B-2E84-ACF8-C169D288E973}"/>
              </a:ext>
            </a:extLst>
          </p:cNvPr>
          <p:cNvSpPr>
            <a:spLocks noGrp="1"/>
          </p:cNvSpPr>
          <p:nvPr>
            <p:ph idx="1"/>
          </p:nvPr>
        </p:nvSpPr>
        <p:spPr/>
        <p:txBody>
          <a:bodyPr/>
          <a:lstStyle/>
          <a:p>
            <a:r>
              <a:rPr lang="cs-CZ" dirty="0"/>
              <a:t>- nelze-li škody působené zvěří technicky přiměřenými a ekonomicky únosnými způsoby snížit, tak může být podána žádost o uložení příslušné úpravy zvěře podle § 39 zákona o myslivosti </a:t>
            </a:r>
            <a:r>
              <a:rPr lang="cs-CZ" b="1" dirty="0"/>
              <a:t>a to snížení až na minimální stavy, popřípadě navrhnout zrušení chov zvěře</a:t>
            </a:r>
          </a:p>
          <a:p>
            <a:endParaRPr lang="cs-CZ" dirty="0"/>
          </a:p>
        </p:txBody>
      </p:sp>
    </p:spTree>
    <p:extLst>
      <p:ext uri="{BB962C8B-B14F-4D97-AF65-F5344CB8AC3E}">
        <p14:creationId xmlns:p14="http://schemas.microsoft.com/office/powerpoint/2010/main" val="109014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839CB-538B-FE7B-2508-2DB48EF75162}"/>
              </a:ext>
            </a:extLst>
          </p:cNvPr>
          <p:cNvSpPr>
            <a:spLocks noGrp="1"/>
          </p:cNvSpPr>
          <p:nvPr>
            <p:ph type="title"/>
          </p:nvPr>
        </p:nvSpPr>
        <p:spPr/>
        <p:txBody>
          <a:bodyPr/>
          <a:lstStyle/>
          <a:p>
            <a:r>
              <a:rPr lang="cs-CZ" dirty="0"/>
              <a:t>Veterinární problematika</a:t>
            </a:r>
          </a:p>
        </p:txBody>
      </p:sp>
      <p:sp>
        <p:nvSpPr>
          <p:cNvPr id="3" name="Zástupný obsah 2">
            <a:extLst>
              <a:ext uri="{FF2B5EF4-FFF2-40B4-BE49-F238E27FC236}">
                <a16:creationId xmlns:a16="http://schemas.microsoft.com/office/drawing/2014/main" id="{BDBE2333-D06B-64F5-5943-2FC4612C0D75}"/>
              </a:ext>
            </a:extLst>
          </p:cNvPr>
          <p:cNvSpPr>
            <a:spLocks noGrp="1"/>
          </p:cNvSpPr>
          <p:nvPr>
            <p:ph idx="1"/>
          </p:nvPr>
        </p:nvSpPr>
        <p:spPr/>
        <p:txBody>
          <a:bodyPr/>
          <a:lstStyle/>
          <a:p>
            <a:r>
              <a:rPr lang="cs-CZ" dirty="0"/>
              <a:t>MVDr. Ivan Přikryl:</a:t>
            </a:r>
          </a:p>
          <a:p>
            <a:endParaRPr lang="cs-CZ" dirty="0"/>
          </a:p>
          <a:p>
            <a:r>
              <a:rPr lang="cs-CZ" dirty="0"/>
              <a:t>Africký mor prasat</a:t>
            </a:r>
          </a:p>
          <a:p>
            <a:r>
              <a:rPr lang="cs-CZ" dirty="0"/>
              <a:t>Ptačí chřipka</a:t>
            </a:r>
          </a:p>
          <a:p>
            <a:r>
              <a:rPr lang="cs-CZ" dirty="0"/>
              <a:t>Nákazová situace u zajíců</a:t>
            </a:r>
          </a:p>
          <a:p>
            <a:r>
              <a:rPr lang="cs-CZ" dirty="0"/>
              <a:t>Zástřelné u lišek</a:t>
            </a:r>
          </a:p>
          <a:p>
            <a:endParaRPr lang="cs-CZ" dirty="0"/>
          </a:p>
        </p:txBody>
      </p:sp>
    </p:spTree>
    <p:extLst>
      <p:ext uri="{BB962C8B-B14F-4D97-AF65-F5344CB8AC3E}">
        <p14:creationId xmlns:p14="http://schemas.microsoft.com/office/powerpoint/2010/main" val="1796968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00EDE6-E927-DD71-494E-D67BDFE53C76}"/>
              </a:ext>
            </a:extLst>
          </p:cNvPr>
          <p:cNvSpPr>
            <a:spLocks noGrp="1"/>
          </p:cNvSpPr>
          <p:nvPr>
            <p:ph type="title"/>
          </p:nvPr>
        </p:nvSpPr>
        <p:spPr/>
        <p:txBody>
          <a:bodyPr/>
          <a:lstStyle/>
          <a:p>
            <a:r>
              <a:rPr lang="cs-CZ" dirty="0"/>
              <a:t>Myslivecká statistika</a:t>
            </a:r>
          </a:p>
        </p:txBody>
      </p:sp>
      <p:sp>
        <p:nvSpPr>
          <p:cNvPr id="3" name="Zástupný obsah 2">
            <a:extLst>
              <a:ext uri="{FF2B5EF4-FFF2-40B4-BE49-F238E27FC236}">
                <a16:creationId xmlns:a16="http://schemas.microsoft.com/office/drawing/2014/main" id="{8778F0AA-57AF-2FA2-9BAD-57DAD6C25FFA}"/>
              </a:ext>
            </a:extLst>
          </p:cNvPr>
          <p:cNvSpPr>
            <a:spLocks noGrp="1"/>
          </p:cNvSpPr>
          <p:nvPr>
            <p:ph idx="1"/>
          </p:nvPr>
        </p:nvSpPr>
        <p:spPr/>
        <p:txBody>
          <a:bodyPr>
            <a:normAutofit fontScale="85000" lnSpcReduction="20000"/>
          </a:bodyPr>
          <a:lstStyle/>
          <a:p>
            <a:r>
              <a:rPr lang="cs-CZ" b="1" dirty="0"/>
              <a:t>Roční výkaz o honitbě, stavu a lovu zvěře od 1.4.2023 do 31.3.2024</a:t>
            </a:r>
          </a:p>
          <a:p>
            <a:r>
              <a:rPr lang="cs-CZ" b="1" dirty="0"/>
              <a:t>Termín odevzdání </a:t>
            </a:r>
            <a:r>
              <a:rPr lang="cs-CZ" b="1" u="sng" dirty="0"/>
              <a:t>do 15.04.2024</a:t>
            </a:r>
          </a:p>
          <a:p>
            <a:r>
              <a:rPr lang="cs-CZ" b="1" u="sng" dirty="0"/>
              <a:t>file:///C:/Users/VyhnaleV/Downloads/tiskopis-mysl-1-01-za-rok-2023%20(1).pdf</a:t>
            </a:r>
          </a:p>
          <a:p>
            <a:r>
              <a:rPr lang="cs-CZ" b="1" dirty="0"/>
              <a:t>Loňské výkazy s výraznými chybami – sumář za ORP Hustopeče najdete na webových stránkách – OŽP, myslivost</a:t>
            </a:r>
          </a:p>
          <a:p>
            <a:r>
              <a:rPr lang="cs-CZ" b="1" dirty="0"/>
              <a:t>Opakující se chyby:</a:t>
            </a:r>
          </a:p>
          <a:p>
            <a:r>
              <a:rPr lang="cs-CZ" sz="2000" b="1" dirty="0"/>
              <a:t>1. Identifikační kód honitby</a:t>
            </a:r>
          </a:p>
          <a:p>
            <a:r>
              <a:rPr lang="cs-CZ" sz="2000" b="1" dirty="0"/>
              <a:t>2. Bořetice – na straně 3 chybí vyplněný plán lovu u dančí, chyběl lov jednotlivých kategorií a zásadně neseděl celkový počet s tím co bylo v hlášence o lovu, nebyl vykázán lov prasat a JKS zajíce </a:t>
            </a:r>
          </a:p>
          <a:p>
            <a:r>
              <a:rPr lang="cs-CZ" sz="2000" b="1" dirty="0"/>
              <a:t>3. Klobouky - Martinice vykazovány u psů všechny zkoušky, vykazuje se jen ta zkouška na kterou je pes nejvíce používán</a:t>
            </a:r>
          </a:p>
          <a:p>
            <a:r>
              <a:rPr lang="cs-CZ" sz="2000" b="1" dirty="0"/>
              <a:t>4. Nikolčice – neuvedeny sčítané stavy u žádného druhu zvěře</a:t>
            </a:r>
          </a:p>
          <a:p>
            <a:r>
              <a:rPr lang="cs-CZ" sz="2000" b="1" dirty="0"/>
              <a:t>5. Uherčice – není uveden odsouhlasený plán lovu srnčí zvěř a sčítaný stav</a:t>
            </a:r>
          </a:p>
        </p:txBody>
      </p:sp>
    </p:spTree>
    <p:extLst>
      <p:ext uri="{BB962C8B-B14F-4D97-AF65-F5344CB8AC3E}">
        <p14:creationId xmlns:p14="http://schemas.microsoft.com/office/powerpoint/2010/main" val="2700111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EAC25-87FB-1BF4-53F4-B263375B2D5C}"/>
              </a:ext>
            </a:extLst>
          </p:cNvPr>
          <p:cNvSpPr>
            <a:spLocks noGrp="1"/>
          </p:cNvSpPr>
          <p:nvPr>
            <p:ph type="title"/>
          </p:nvPr>
        </p:nvSpPr>
        <p:spPr/>
        <p:txBody>
          <a:bodyPr/>
          <a:lstStyle/>
          <a:p>
            <a:r>
              <a:rPr lang="cs-CZ" dirty="0"/>
              <a:t>Myslivecká statistika</a:t>
            </a:r>
          </a:p>
        </p:txBody>
      </p:sp>
      <p:sp>
        <p:nvSpPr>
          <p:cNvPr id="3" name="Zástupný obsah 2">
            <a:extLst>
              <a:ext uri="{FF2B5EF4-FFF2-40B4-BE49-F238E27FC236}">
                <a16:creationId xmlns:a16="http://schemas.microsoft.com/office/drawing/2014/main" id="{16423917-E3A3-F6ED-FC0B-0280B0050B3E}"/>
              </a:ext>
            </a:extLst>
          </p:cNvPr>
          <p:cNvSpPr>
            <a:spLocks noGrp="1"/>
          </p:cNvSpPr>
          <p:nvPr>
            <p:ph idx="1"/>
          </p:nvPr>
        </p:nvSpPr>
        <p:spPr/>
        <p:txBody>
          <a:bodyPr/>
          <a:lstStyle/>
          <a:p>
            <a:r>
              <a:rPr lang="cs-CZ" dirty="0"/>
              <a:t>6. Velké Pavlovice – chybně uvedeny zkoušky u psů</a:t>
            </a:r>
          </a:p>
          <a:p>
            <a:r>
              <a:rPr lang="cs-CZ" dirty="0"/>
              <a:t>7. Bořetice, Boleradice, Němčičky, Popice, Velké Hostěrádky – v ročním výkazu nebyl vykázán lov prasat, přestože v měsíčních hlášeních byl uveden</a:t>
            </a:r>
          </a:p>
          <a:p>
            <a:r>
              <a:rPr lang="cs-CZ" dirty="0"/>
              <a:t>8. Brumovice – nevykázán lov 1 ks daňka</a:t>
            </a:r>
          </a:p>
        </p:txBody>
      </p:sp>
    </p:spTree>
    <p:extLst>
      <p:ext uri="{BB962C8B-B14F-4D97-AF65-F5344CB8AC3E}">
        <p14:creationId xmlns:p14="http://schemas.microsoft.com/office/powerpoint/2010/main" val="4268956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71CE77-1DFA-9772-8DFA-D2FBF40BC3DC}"/>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7453501F-CCAF-1154-0161-30E996E3DF3A}"/>
              </a:ext>
            </a:extLst>
          </p:cNvPr>
          <p:cNvGraphicFramePr>
            <a:graphicFrameLocks noGrp="1" noChangeAspect="1"/>
          </p:cNvGraphicFramePr>
          <p:nvPr>
            <p:ph idx="1"/>
            <p:extLst>
              <p:ext uri="{D42A27DB-BD31-4B8C-83A1-F6EECF244321}">
                <p14:modId xmlns:p14="http://schemas.microsoft.com/office/powerpoint/2010/main" val="4120471310"/>
              </p:ext>
            </p:extLst>
          </p:nvPr>
        </p:nvGraphicFramePr>
        <p:xfrm>
          <a:off x="2681056" y="637920"/>
          <a:ext cx="6418555" cy="5741957"/>
        </p:xfrm>
        <a:graphic>
          <a:graphicData uri="http://schemas.openxmlformats.org/presentationml/2006/ole">
            <mc:AlternateContent xmlns:mc="http://schemas.openxmlformats.org/markup-compatibility/2006">
              <mc:Choice xmlns:v="urn:schemas-microsoft-com:vml" Requires="v">
                <p:oleObj name="Document" r:id="rId2" imgW="5745214" imgH="8192966" progId="Word.Document.12">
                  <p:embed/>
                </p:oleObj>
              </mc:Choice>
              <mc:Fallback>
                <p:oleObj name="Document" r:id="rId2" imgW="5745214" imgH="8192966" progId="Word.Document.12">
                  <p:embed/>
                  <p:pic>
                    <p:nvPicPr>
                      <p:cNvPr id="0" name=""/>
                      <p:cNvPicPr/>
                      <p:nvPr/>
                    </p:nvPicPr>
                    <p:blipFill>
                      <a:blip r:embed="rId3"/>
                      <a:stretch>
                        <a:fillRect/>
                      </a:stretch>
                    </p:blipFill>
                    <p:spPr>
                      <a:xfrm>
                        <a:off x="2681056" y="637920"/>
                        <a:ext cx="6418555" cy="5741957"/>
                      </a:xfrm>
                      <a:prstGeom prst="rect">
                        <a:avLst/>
                      </a:prstGeom>
                    </p:spPr>
                  </p:pic>
                </p:oleObj>
              </mc:Fallback>
            </mc:AlternateContent>
          </a:graphicData>
        </a:graphic>
      </p:graphicFrame>
    </p:spTree>
    <p:extLst>
      <p:ext uri="{BB962C8B-B14F-4D97-AF65-F5344CB8AC3E}">
        <p14:creationId xmlns:p14="http://schemas.microsoft.com/office/powerpoint/2010/main" val="168145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40FCA8-6235-01B8-C415-B7793E549934}"/>
              </a:ext>
            </a:extLst>
          </p:cNvPr>
          <p:cNvSpPr>
            <a:spLocks noGrp="1"/>
          </p:cNvSpPr>
          <p:nvPr>
            <p:ph type="title"/>
          </p:nvPr>
        </p:nvSpPr>
        <p:spPr/>
        <p:txBody>
          <a:bodyPr>
            <a:normAutofit/>
          </a:bodyPr>
          <a:lstStyle/>
          <a:p>
            <a:r>
              <a:rPr lang="cs-CZ" sz="3600" dirty="0"/>
              <a:t>Ostatní výkazy podle vyhlášky č. 553/2004 Sb.</a:t>
            </a:r>
          </a:p>
        </p:txBody>
      </p:sp>
      <p:sp>
        <p:nvSpPr>
          <p:cNvPr id="3" name="Zástupný obsah 2">
            <a:extLst>
              <a:ext uri="{FF2B5EF4-FFF2-40B4-BE49-F238E27FC236}">
                <a16:creationId xmlns:a16="http://schemas.microsoft.com/office/drawing/2014/main" id="{59F912D9-084A-7483-54E1-881EE42DE17E}"/>
              </a:ext>
            </a:extLst>
          </p:cNvPr>
          <p:cNvSpPr>
            <a:spLocks noGrp="1"/>
          </p:cNvSpPr>
          <p:nvPr>
            <p:ph idx="1"/>
          </p:nvPr>
        </p:nvSpPr>
        <p:spPr/>
        <p:txBody>
          <a:bodyPr>
            <a:normAutofit lnSpcReduction="10000"/>
          </a:bodyPr>
          <a:lstStyle/>
          <a:p>
            <a:pPr marL="457200" indent="-457200">
              <a:buAutoNum type="arabicPeriod"/>
            </a:pPr>
            <a:r>
              <a:rPr lang="cs-CZ" sz="2400" dirty="0"/>
              <a:t>Plán chovu a lovu pro zvěř spárkatou – termín odevzdání do 25.04.</a:t>
            </a:r>
          </a:p>
          <a:p>
            <a:pPr marL="457200" indent="-457200">
              <a:buFont typeface="Arial" panose="020B0604020202020204" pitchFamily="34" charset="0"/>
              <a:buAutoNum type="arabicPeriod"/>
            </a:pPr>
            <a:r>
              <a:rPr lang="cs-CZ" sz="2400" dirty="0"/>
              <a:t>Plán péče o zvěř - termín odevzdání do 25.04.</a:t>
            </a:r>
          </a:p>
          <a:p>
            <a:pPr marL="457200" indent="-457200">
              <a:buFont typeface="Arial" panose="020B0604020202020204" pitchFamily="34" charset="0"/>
              <a:buAutoNum type="arabicPeriod"/>
            </a:pPr>
            <a:r>
              <a:rPr lang="cs-CZ" sz="2400" dirty="0"/>
              <a:t>Plán počtu loveckých psů - termín odevzdání do 25.04.</a:t>
            </a:r>
          </a:p>
          <a:p>
            <a:pPr marL="457200" indent="-457200">
              <a:buFont typeface="Arial" panose="020B0604020202020204" pitchFamily="34" charset="0"/>
              <a:buAutoNum type="arabicPeriod"/>
            </a:pPr>
            <a:r>
              <a:rPr lang="cs-CZ" sz="2400" dirty="0"/>
              <a:t>Plán chovu a lovu pro zvěř drobnou - termín odevzdání do 25.07. (pozor stav před lovem)</a:t>
            </a:r>
          </a:p>
          <a:p>
            <a:pPr marL="457200" indent="-457200">
              <a:buFont typeface="Arial" panose="020B0604020202020204" pitchFamily="34" charset="0"/>
              <a:buAutoNum type="arabicPeriod"/>
            </a:pPr>
            <a:r>
              <a:rPr lang="cs-CZ" sz="2400" dirty="0"/>
              <a:t>Plán lovu ostatních druhů zvěře - termín odevzdání do 25.07.</a:t>
            </a:r>
          </a:p>
          <a:p>
            <a:pPr marL="457200" indent="-457200">
              <a:buFont typeface="Arial" panose="020B0604020202020204" pitchFamily="34" charset="0"/>
              <a:buAutoNum type="arabicPeriod"/>
            </a:pPr>
            <a:r>
              <a:rPr lang="cs-CZ" sz="2400" dirty="0"/>
              <a:t>Plán společných lovů zvěře - termín odevzdání do 25.07.</a:t>
            </a:r>
          </a:p>
          <a:p>
            <a:pPr marL="0" indent="0">
              <a:buNone/>
            </a:pPr>
            <a:r>
              <a:rPr lang="cs-CZ" sz="2400" dirty="0"/>
              <a:t>Plán lovu ostatních druhů zvěře se zpracovává pro králíka divokého, holuba hřivnáče, husu velkou, běločelou, polní, kachnu divokou, lysku a </a:t>
            </a:r>
            <a:r>
              <a:rPr lang="cs-CZ" sz="2400" dirty="0" err="1"/>
              <a:t>poláka</a:t>
            </a:r>
            <a:r>
              <a:rPr lang="cs-CZ" sz="2400" dirty="0"/>
              <a:t> velkého a chocholačku</a:t>
            </a:r>
          </a:p>
          <a:p>
            <a:pPr marL="0" indent="0">
              <a:buNone/>
            </a:pPr>
            <a:r>
              <a:rPr lang="cs-CZ" sz="2400" dirty="0"/>
              <a:t>Výkazy najdete na webových stránkách města nebo v zákonech pro lidi</a:t>
            </a:r>
          </a:p>
          <a:p>
            <a:pPr marL="457200" indent="-457200">
              <a:buFont typeface="Arial" panose="020B0604020202020204" pitchFamily="34" charset="0"/>
              <a:buAutoNum type="arabicPeriod"/>
            </a:pPr>
            <a:endParaRPr lang="cs-CZ" sz="2400" dirty="0"/>
          </a:p>
          <a:p>
            <a:pPr marL="457200" indent="-457200">
              <a:buFont typeface="Arial" panose="020B0604020202020204" pitchFamily="34" charset="0"/>
              <a:buAutoNum type="arabicPeriod"/>
            </a:pPr>
            <a:endParaRPr lang="cs-CZ" sz="2400" dirty="0"/>
          </a:p>
          <a:p>
            <a:pPr marL="457200" indent="-457200">
              <a:buAutoNum type="arabicPeriod"/>
            </a:pPr>
            <a:endParaRPr lang="cs-CZ" sz="2400" dirty="0"/>
          </a:p>
        </p:txBody>
      </p:sp>
    </p:spTree>
    <p:extLst>
      <p:ext uri="{BB962C8B-B14F-4D97-AF65-F5344CB8AC3E}">
        <p14:creationId xmlns:p14="http://schemas.microsoft.com/office/powerpoint/2010/main" val="85623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3C669B-C66F-513E-1195-13F91522DA28}"/>
              </a:ext>
            </a:extLst>
          </p:cNvPr>
          <p:cNvSpPr>
            <a:spLocks noGrp="1"/>
          </p:cNvSpPr>
          <p:nvPr>
            <p:ph type="title"/>
          </p:nvPr>
        </p:nvSpPr>
        <p:spPr/>
        <p:txBody>
          <a:bodyPr>
            <a:normAutofit/>
          </a:bodyPr>
          <a:lstStyle/>
          <a:p>
            <a:r>
              <a:rPr lang="cs-CZ" sz="3600" b="1" dirty="0"/>
              <a:t>Měsíční hlášení o plnění plánu</a:t>
            </a:r>
          </a:p>
        </p:txBody>
      </p:sp>
      <p:sp>
        <p:nvSpPr>
          <p:cNvPr id="3" name="Zástupný obsah 2">
            <a:extLst>
              <a:ext uri="{FF2B5EF4-FFF2-40B4-BE49-F238E27FC236}">
                <a16:creationId xmlns:a16="http://schemas.microsoft.com/office/drawing/2014/main" id="{FC334791-44CB-D1EF-E7B5-2E4C34F990F6}"/>
              </a:ext>
            </a:extLst>
          </p:cNvPr>
          <p:cNvSpPr>
            <a:spLocks noGrp="1"/>
          </p:cNvSpPr>
          <p:nvPr>
            <p:ph idx="1"/>
          </p:nvPr>
        </p:nvSpPr>
        <p:spPr/>
        <p:txBody>
          <a:bodyPr>
            <a:normAutofit fontScale="92500" lnSpcReduction="10000"/>
          </a:bodyPr>
          <a:lstStyle/>
          <a:p>
            <a:r>
              <a:rPr lang="cs-CZ" sz="2800" b="1" dirty="0"/>
              <a:t>Výkaz najdete na webových stránkách města nebo v zákonech pro lidi</a:t>
            </a:r>
          </a:p>
          <a:p>
            <a:r>
              <a:rPr lang="cs-CZ" b="1" dirty="0"/>
              <a:t>Podle § 36 odst.4 zákona o myslivosti se odevzdává do 5 dne měsíce následujícího po měsíci, v němž došlo k lovu</a:t>
            </a:r>
          </a:p>
          <a:p>
            <a:r>
              <a:rPr lang="cs-CZ" b="1" dirty="0"/>
              <a:t>Měsíční hlášení o plnění plánu předkládá podle ustanovení § 36 odst. 4 zákona o myslivosti </a:t>
            </a:r>
            <a:r>
              <a:rPr lang="cs-CZ" b="1" u="sng" dirty="0"/>
              <a:t>uživatel honitby</a:t>
            </a:r>
          </a:p>
          <a:p>
            <a:r>
              <a:rPr lang="cs-CZ" sz="2800" b="1" dirty="0"/>
              <a:t>Výrazné zlepšení pravidelného zasílání až na dvě výjimky</a:t>
            </a:r>
          </a:p>
          <a:p>
            <a:r>
              <a:rPr lang="cs-CZ" b="1" dirty="0"/>
              <a:t>Vykazovat i lov lišek, nutrií, strak, vran</a:t>
            </a:r>
          </a:p>
          <a:p>
            <a:r>
              <a:rPr lang="cs-CZ" sz="2800" b="1" dirty="0"/>
              <a:t>Pozor na početní </a:t>
            </a:r>
            <a:r>
              <a:rPr lang="cs-CZ" b="1" dirty="0"/>
              <a:t>chyby </a:t>
            </a:r>
          </a:p>
          <a:p>
            <a:r>
              <a:rPr lang="cs-CZ" sz="2800" b="1" dirty="0"/>
              <a:t>Strachotín – v únorové hlášence vykázán lov 12 srnců, 9 srn a 9 srnčat, celkem od 01.04. lov celkem 34 kusů, v ročním výkazu lov 16 kusů</a:t>
            </a:r>
          </a:p>
          <a:p>
            <a:endParaRPr lang="cs-CZ" dirty="0"/>
          </a:p>
        </p:txBody>
      </p:sp>
    </p:spTree>
    <p:extLst>
      <p:ext uri="{BB962C8B-B14F-4D97-AF65-F5344CB8AC3E}">
        <p14:creationId xmlns:p14="http://schemas.microsoft.com/office/powerpoint/2010/main" val="2497503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92360-3EEC-4565-582C-4145F28B2520}"/>
              </a:ext>
            </a:extLst>
          </p:cNvPr>
          <p:cNvSpPr>
            <a:spLocks noGrp="1"/>
          </p:cNvSpPr>
          <p:nvPr>
            <p:ph type="title"/>
          </p:nvPr>
        </p:nvSpPr>
        <p:spPr/>
        <p:txBody>
          <a:bodyPr>
            <a:normAutofit/>
          </a:bodyPr>
          <a:lstStyle/>
          <a:p>
            <a:pPr algn="ctr"/>
            <a:r>
              <a:rPr lang="cs-CZ" sz="4000" b="1" dirty="0"/>
              <a:t>Myslivecké stráže</a:t>
            </a:r>
          </a:p>
        </p:txBody>
      </p:sp>
      <p:sp>
        <p:nvSpPr>
          <p:cNvPr id="3" name="Zástupný obsah 2">
            <a:extLst>
              <a:ext uri="{FF2B5EF4-FFF2-40B4-BE49-F238E27FC236}">
                <a16:creationId xmlns:a16="http://schemas.microsoft.com/office/drawing/2014/main" id="{84AA4B79-C6AA-B8C2-B66F-EA0974CE68E2}"/>
              </a:ext>
            </a:extLst>
          </p:cNvPr>
          <p:cNvSpPr>
            <a:spLocks noGrp="1"/>
          </p:cNvSpPr>
          <p:nvPr>
            <p:ph idx="1"/>
          </p:nvPr>
        </p:nvSpPr>
        <p:spPr/>
        <p:txBody>
          <a:bodyPr>
            <a:normAutofit lnSpcReduction="10000"/>
          </a:bodyPr>
          <a:lstStyle/>
          <a:p>
            <a:r>
              <a:rPr lang="cs-CZ" dirty="0"/>
              <a:t>Návrh podává uživatel honitby!!!!!</a:t>
            </a:r>
          </a:p>
          <a:p>
            <a:r>
              <a:rPr lang="cs-CZ" dirty="0"/>
              <a:t>Testové otázky jsou na webových stránkách města</a:t>
            </a:r>
          </a:p>
          <a:p>
            <a:r>
              <a:rPr lang="cs-CZ" dirty="0"/>
              <a:t>Nutnost lékařského potvrzení § 1 odst.1 až 4 vyhlášky 244/2002 Sb.</a:t>
            </a:r>
          </a:p>
          <a:p>
            <a:r>
              <a:rPr lang="cs-CZ" sz="3200" b="1" u="sng" dirty="0"/>
              <a:t>Pozor</a:t>
            </a:r>
            <a:r>
              <a:rPr lang="cs-CZ" dirty="0"/>
              <a:t> – podle § 12 odst. 5 si orgán státní správy vyžaduje opis z evidence Rejstříku trestů, jsou uvedeny i zahlazené trestné činy</a:t>
            </a:r>
          </a:p>
          <a:p>
            <a:r>
              <a:rPr lang="cs-CZ" dirty="0"/>
              <a:t>Všechny navržené myslivecké stráže musí prokázat znalost práv a povinností formou písemného testu - § 1 odst.5 vyhlášky 244/2002 Sb.</a:t>
            </a:r>
          </a:p>
          <a:p>
            <a:r>
              <a:rPr lang="cs-CZ" dirty="0"/>
              <a:t>Došlo ke změnám ve správním postupu – nutnost vést správní řízení a vydávat rozhodnutí</a:t>
            </a:r>
          </a:p>
        </p:txBody>
      </p:sp>
    </p:spTree>
    <p:extLst>
      <p:ext uri="{BB962C8B-B14F-4D97-AF65-F5344CB8AC3E}">
        <p14:creationId xmlns:p14="http://schemas.microsoft.com/office/powerpoint/2010/main" val="143128174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1899</TotalTime>
  <Words>1335</Words>
  <Application>Microsoft Office PowerPoint</Application>
  <PresentationFormat>Širokoúhlá obrazovka</PresentationFormat>
  <Paragraphs>110</Paragraphs>
  <Slides>24</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24</vt:i4>
      </vt:variant>
    </vt:vector>
  </HeadingPairs>
  <TitlesOfParts>
    <vt:vector size="32" baseType="lpstr">
      <vt:lpstr>Arial</vt:lpstr>
      <vt:lpstr>Calibri</vt:lpstr>
      <vt:lpstr>Calibri Light</vt:lpstr>
      <vt:lpstr>Century Gothic</vt:lpstr>
      <vt:lpstr>Times New Roman</vt:lpstr>
      <vt:lpstr>Motiv Office</vt:lpstr>
      <vt:lpstr>Document</vt:lpstr>
      <vt:lpstr>Dokument Microsoft Wordu</vt:lpstr>
      <vt:lpstr>Porada statutárních zástupců a mysliveckých hospodářů uživatelů honiteb ORP Hustopeče</vt:lpstr>
      <vt:lpstr>Program porady:</vt:lpstr>
      <vt:lpstr>Veterinární problematika</vt:lpstr>
      <vt:lpstr>Myslivecká statistika</vt:lpstr>
      <vt:lpstr>Myslivecká statistika</vt:lpstr>
      <vt:lpstr>Prezentace aplikace PowerPoint</vt:lpstr>
      <vt:lpstr>Ostatní výkazy podle vyhlášky č. 553/2004 Sb.</vt:lpstr>
      <vt:lpstr>Měsíční hlášení o plnění plánu</vt:lpstr>
      <vt:lpstr>Myslivecké stráže</vt:lpstr>
      <vt:lpstr>Myslivecké stráže</vt:lpstr>
      <vt:lpstr>Myslivecké stráže</vt:lpstr>
      <vt:lpstr>Datové schránky</vt:lpstr>
      <vt:lpstr>Honební společenstva</vt:lpstr>
      <vt:lpstr>Podávání žádostí o lov zvěře</vt:lpstr>
      <vt:lpstr>Lov zajíce polního</vt:lpstr>
      <vt:lpstr>Lov prasete divokého</vt:lpstr>
      <vt:lpstr>Srnec obecný</vt:lpstr>
      <vt:lpstr>Lov srnce obecného</vt:lpstr>
      <vt:lpstr>Daněk skvrnitý</vt:lpstr>
      <vt:lpstr>Plán lovu daňka skvrnitého na NKS</vt:lpstr>
      <vt:lpstr>Prezentace aplikace PowerPoint</vt:lpstr>
      <vt:lpstr>Legislativní možnosti uživatelů honiteb s NKS daňka</vt:lpstr>
      <vt:lpstr>Legislativní možnosti ostatních uživatelů honiteb</vt:lpstr>
      <vt:lpstr>Legislativní možnosti vlastníka lesa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Porada statutárních zástupců a mysliveckých hospodářů uživatelů honiteb ORP Hustopeče</dc:title>
  <dc:creator>Vyhnálek Vilém, Ing.</dc:creator>
  <cp:lastModifiedBy>Vyhnálek Vilém, Ing.</cp:lastModifiedBy>
  <cp:revision>11</cp:revision>
  <dcterms:created xsi:type="dcterms:W3CDTF">2023-03-08T15:18:51Z</dcterms:created>
  <dcterms:modified xsi:type="dcterms:W3CDTF">2024-04-08T12:03:38Z</dcterms:modified>
</cp:coreProperties>
</file>