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99" r:id="rId5"/>
    <p:sldId id="259" r:id="rId6"/>
    <p:sldId id="300" r:id="rId7"/>
    <p:sldId id="261" r:id="rId8"/>
    <p:sldId id="262" r:id="rId9"/>
    <p:sldId id="301" r:id="rId10"/>
    <p:sldId id="263" r:id="rId11"/>
    <p:sldId id="292" r:id="rId12"/>
    <p:sldId id="293" r:id="rId13"/>
    <p:sldId id="264" r:id="rId14"/>
    <p:sldId id="270" r:id="rId15"/>
    <p:sldId id="265" r:id="rId16"/>
    <p:sldId id="302" r:id="rId17"/>
    <p:sldId id="308" r:id="rId18"/>
    <p:sldId id="303" r:id="rId19"/>
    <p:sldId id="304" r:id="rId20"/>
    <p:sldId id="305" r:id="rId21"/>
    <p:sldId id="306" r:id="rId22"/>
    <p:sldId id="296" r:id="rId23"/>
    <p:sldId id="281" r:id="rId24"/>
    <p:sldId id="282" r:id="rId25"/>
    <p:sldId id="275" r:id="rId26"/>
    <p:sldId id="294" r:id="rId27"/>
    <p:sldId id="266" r:id="rId28"/>
    <p:sldId id="269" r:id="rId29"/>
    <p:sldId id="298" r:id="rId30"/>
    <p:sldId id="286" r:id="rId31"/>
    <p:sldId id="288" r:id="rId32"/>
    <p:sldId id="290" r:id="rId33"/>
    <p:sldId id="309" r:id="rId34"/>
    <p:sldId id="310" r:id="rId35"/>
    <p:sldId id="311" r:id="rId36"/>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374" autoAdjust="0"/>
  </p:normalViewPr>
  <p:slideViewPr>
    <p:cSldViewPr snapToGrid="0">
      <p:cViewPr varScale="1">
        <p:scale>
          <a:sx n="114" d="100"/>
          <a:sy n="114" d="100"/>
        </p:scale>
        <p:origin x="43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List1!$B$1</c:f>
              <c:strCache>
                <c:ptCount val="1"/>
                <c:pt idx="0">
                  <c:v>lov zajíce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List1!$A$2:$A$14</c:f>
              <c:numCache>
                <c:formatCode>General</c:formatCod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numCache>
            </c:numRef>
          </c:cat>
          <c:val>
            <c:numRef>
              <c:f>List1!$B$2:$B$14</c:f>
              <c:numCache>
                <c:formatCode>General</c:formatCode>
                <c:ptCount val="13"/>
                <c:pt idx="0">
                  <c:v>1012</c:v>
                </c:pt>
                <c:pt idx="1">
                  <c:v>955</c:v>
                </c:pt>
                <c:pt idx="2">
                  <c:v>660</c:v>
                </c:pt>
                <c:pt idx="3">
                  <c:v>763</c:v>
                </c:pt>
                <c:pt idx="4">
                  <c:v>751</c:v>
                </c:pt>
                <c:pt idx="5">
                  <c:v>696</c:v>
                </c:pt>
                <c:pt idx="6">
                  <c:v>1477</c:v>
                </c:pt>
                <c:pt idx="7">
                  <c:v>1009</c:v>
                </c:pt>
                <c:pt idx="8">
                  <c:v>878</c:v>
                </c:pt>
                <c:pt idx="9">
                  <c:v>1347</c:v>
                </c:pt>
                <c:pt idx="10">
                  <c:v>1856</c:v>
                </c:pt>
                <c:pt idx="11">
                  <c:v>1609</c:v>
                </c:pt>
                <c:pt idx="12">
                  <c:v>302</c:v>
                </c:pt>
              </c:numCache>
            </c:numRef>
          </c:val>
          <c:extLst>
            <c:ext xmlns:c16="http://schemas.microsoft.com/office/drawing/2014/chart" uri="{C3380CC4-5D6E-409C-BE32-E72D297353CC}">
              <c16:uniqueId val="{00000000-584A-4DAB-8C0B-49A9AABD6F19}"/>
            </c:ext>
          </c:extLst>
        </c:ser>
        <c:dLbls>
          <c:dLblPos val="outEnd"/>
          <c:showLegendKey val="0"/>
          <c:showVal val="1"/>
          <c:showCatName val="0"/>
          <c:showSerName val="0"/>
          <c:showPercent val="0"/>
          <c:showBubbleSize val="0"/>
        </c:dLbls>
        <c:gapWidth val="219"/>
        <c:overlap val="-27"/>
        <c:axId val="603702127"/>
        <c:axId val="673507343"/>
      </c:barChart>
      <c:catAx>
        <c:axId val="6037021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673507343"/>
        <c:crosses val="autoZero"/>
        <c:auto val="1"/>
        <c:lblAlgn val="ctr"/>
        <c:lblOffset val="100"/>
        <c:noMultiLvlLbl val="0"/>
      </c:catAx>
      <c:valAx>
        <c:axId val="67350734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603702127"/>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cs-CZ"/>
          </a:p>
        </c:txPr>
      </c:dTable>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s-CZ"/>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ln>
                  <a:noFill/>
                </a:ln>
                <a:solidFill>
                  <a:schemeClr val="tx1">
                    <a:lumMod val="65000"/>
                    <a:lumOff val="35000"/>
                  </a:schemeClr>
                </a:solidFill>
                <a:latin typeface="+mn-lt"/>
                <a:ea typeface="+mn-ea"/>
                <a:cs typeface="+mn-cs"/>
              </a:defRPr>
            </a:pPr>
            <a:r>
              <a:rPr lang="cs-CZ"/>
              <a:t>lov srnce obecného - ORP Hustopeče</a:t>
            </a:r>
          </a:p>
        </c:rich>
      </c:tx>
      <c:overlay val="0"/>
      <c:spPr>
        <a:noFill/>
        <a:ln>
          <a:noFill/>
        </a:ln>
        <a:effectLst/>
      </c:spPr>
      <c:txPr>
        <a:bodyPr rot="0" spcFirstLastPara="1" vertOverflow="ellipsis" vert="horz" wrap="square" anchor="ctr" anchorCtr="1"/>
        <a:lstStyle/>
        <a:p>
          <a:pPr>
            <a:defRPr sz="1400" b="0" i="0" u="none" strike="noStrike" kern="1200" spc="0" baseline="0">
              <a:ln>
                <a:noFill/>
              </a:ln>
              <a:solidFill>
                <a:schemeClr val="tx1">
                  <a:lumMod val="65000"/>
                  <a:lumOff val="35000"/>
                </a:schemeClr>
              </a:solidFill>
              <a:latin typeface="+mn-lt"/>
              <a:ea typeface="+mn-ea"/>
              <a:cs typeface="+mn-cs"/>
            </a:defRPr>
          </a:pPr>
          <a:endParaRPr lang="cs-CZ"/>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3421399140749863E-2"/>
          <c:y val="1.5052346597142496E-2"/>
          <c:w val="0.90019126380152203"/>
          <c:h val="0.78505517016426563"/>
        </c:manualLayout>
      </c:layout>
      <c:bar3DChart>
        <c:barDir val="col"/>
        <c:grouping val="stacked"/>
        <c:varyColors val="0"/>
        <c:ser>
          <c:idx val="0"/>
          <c:order val="0"/>
          <c:tx>
            <c:strRef>
              <c:f>List1!$B$1</c:f>
              <c:strCache>
                <c:ptCount val="1"/>
                <c:pt idx="0">
                  <c:v>srnec</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ln>
                      <a:noFill/>
                    </a:ln>
                    <a:solidFill>
                      <a:schemeClr val="tx1">
                        <a:lumMod val="75000"/>
                        <a:lumOff val="25000"/>
                      </a:schemeClr>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List1!$A$2:$A$14</c:f>
              <c:numCache>
                <c:formatCode>General</c:formatCode>
                <c:ptCount val="13"/>
                <c:pt idx="0">
                  <c:v>2012</c:v>
                </c:pt>
                <c:pt idx="1">
                  <c:v>2013</c:v>
                </c:pt>
                <c:pt idx="2">
                  <c:v>2014</c:v>
                </c:pt>
                <c:pt idx="3">
                  <c:v>2015</c:v>
                </c:pt>
                <c:pt idx="4">
                  <c:v>2016</c:v>
                </c:pt>
                <c:pt idx="5">
                  <c:v>2017</c:v>
                </c:pt>
                <c:pt idx="6">
                  <c:v>2018</c:v>
                </c:pt>
                <c:pt idx="7">
                  <c:v>2019</c:v>
                </c:pt>
                <c:pt idx="8">
                  <c:v>2020</c:v>
                </c:pt>
                <c:pt idx="9">
                  <c:v>2021</c:v>
                </c:pt>
                <c:pt idx="10">
                  <c:v>2022</c:v>
                </c:pt>
                <c:pt idx="11">
                  <c:v>2024</c:v>
                </c:pt>
                <c:pt idx="12">
                  <c:v>2025</c:v>
                </c:pt>
              </c:numCache>
            </c:numRef>
          </c:cat>
          <c:val>
            <c:numRef>
              <c:f>List1!$B$2:$B$14</c:f>
              <c:numCache>
                <c:formatCode>General</c:formatCode>
                <c:ptCount val="13"/>
                <c:pt idx="0">
                  <c:v>313</c:v>
                </c:pt>
                <c:pt idx="1">
                  <c:v>298</c:v>
                </c:pt>
                <c:pt idx="2">
                  <c:v>286</c:v>
                </c:pt>
                <c:pt idx="3">
                  <c:v>276</c:v>
                </c:pt>
                <c:pt idx="4">
                  <c:v>277</c:v>
                </c:pt>
                <c:pt idx="5">
                  <c:v>306</c:v>
                </c:pt>
                <c:pt idx="6">
                  <c:v>313</c:v>
                </c:pt>
                <c:pt idx="7">
                  <c:v>315</c:v>
                </c:pt>
                <c:pt idx="8">
                  <c:v>335</c:v>
                </c:pt>
                <c:pt idx="9">
                  <c:v>341</c:v>
                </c:pt>
                <c:pt idx="10">
                  <c:v>352</c:v>
                </c:pt>
                <c:pt idx="11">
                  <c:v>389</c:v>
                </c:pt>
                <c:pt idx="12">
                  <c:v>447</c:v>
                </c:pt>
              </c:numCache>
            </c:numRef>
          </c:val>
          <c:extLst>
            <c:ext xmlns:c16="http://schemas.microsoft.com/office/drawing/2014/chart" uri="{C3380CC4-5D6E-409C-BE32-E72D297353CC}">
              <c16:uniqueId val="{00000000-656C-4D18-A9D5-05FC745690CF}"/>
            </c:ext>
          </c:extLst>
        </c:ser>
        <c:ser>
          <c:idx val="1"/>
          <c:order val="1"/>
          <c:tx>
            <c:strRef>
              <c:f>List1!$C$1</c:f>
              <c:strCache>
                <c:ptCount val="1"/>
                <c:pt idx="0">
                  <c:v>srna</c:v>
                </c:pt>
              </c:strCache>
            </c:strRef>
          </c:tx>
          <c:spPr>
            <a:solidFill>
              <a:schemeClr val="accent2"/>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ln>
                      <a:noFill/>
                    </a:ln>
                    <a:solidFill>
                      <a:schemeClr val="tx1">
                        <a:lumMod val="75000"/>
                        <a:lumOff val="25000"/>
                      </a:schemeClr>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List1!$A$2:$A$14</c:f>
              <c:numCache>
                <c:formatCode>General</c:formatCode>
                <c:ptCount val="13"/>
                <c:pt idx="0">
                  <c:v>2012</c:v>
                </c:pt>
                <c:pt idx="1">
                  <c:v>2013</c:v>
                </c:pt>
                <c:pt idx="2">
                  <c:v>2014</c:v>
                </c:pt>
                <c:pt idx="3">
                  <c:v>2015</c:v>
                </c:pt>
                <c:pt idx="4">
                  <c:v>2016</c:v>
                </c:pt>
                <c:pt idx="5">
                  <c:v>2017</c:v>
                </c:pt>
                <c:pt idx="6">
                  <c:v>2018</c:v>
                </c:pt>
                <c:pt idx="7">
                  <c:v>2019</c:v>
                </c:pt>
                <c:pt idx="8">
                  <c:v>2020</c:v>
                </c:pt>
                <c:pt idx="9">
                  <c:v>2021</c:v>
                </c:pt>
                <c:pt idx="10">
                  <c:v>2022</c:v>
                </c:pt>
                <c:pt idx="11">
                  <c:v>2024</c:v>
                </c:pt>
                <c:pt idx="12">
                  <c:v>2025</c:v>
                </c:pt>
              </c:numCache>
            </c:numRef>
          </c:cat>
          <c:val>
            <c:numRef>
              <c:f>List1!$C$2:$C$14</c:f>
              <c:numCache>
                <c:formatCode>General</c:formatCode>
                <c:ptCount val="13"/>
                <c:pt idx="0">
                  <c:v>240</c:v>
                </c:pt>
                <c:pt idx="1">
                  <c:v>243</c:v>
                </c:pt>
                <c:pt idx="2">
                  <c:v>246</c:v>
                </c:pt>
                <c:pt idx="3">
                  <c:v>226</c:v>
                </c:pt>
                <c:pt idx="4">
                  <c:v>242</c:v>
                </c:pt>
                <c:pt idx="5">
                  <c:v>258</c:v>
                </c:pt>
                <c:pt idx="6">
                  <c:v>256</c:v>
                </c:pt>
                <c:pt idx="7">
                  <c:v>277</c:v>
                </c:pt>
                <c:pt idx="8">
                  <c:v>290</c:v>
                </c:pt>
                <c:pt idx="9">
                  <c:v>282</c:v>
                </c:pt>
                <c:pt idx="10">
                  <c:v>344</c:v>
                </c:pt>
                <c:pt idx="11">
                  <c:v>397</c:v>
                </c:pt>
                <c:pt idx="12">
                  <c:v>413</c:v>
                </c:pt>
              </c:numCache>
            </c:numRef>
          </c:val>
          <c:extLst>
            <c:ext xmlns:c16="http://schemas.microsoft.com/office/drawing/2014/chart" uri="{C3380CC4-5D6E-409C-BE32-E72D297353CC}">
              <c16:uniqueId val="{00000001-656C-4D18-A9D5-05FC745690CF}"/>
            </c:ext>
          </c:extLst>
        </c:ser>
        <c:ser>
          <c:idx val="2"/>
          <c:order val="2"/>
          <c:tx>
            <c:strRef>
              <c:f>List1!$D$1</c:f>
              <c:strCache>
                <c:ptCount val="1"/>
                <c:pt idx="0">
                  <c:v>srnče</c:v>
                </c:pt>
              </c:strCache>
            </c:strRef>
          </c:tx>
          <c:spPr>
            <a:solidFill>
              <a:schemeClr val="accent3"/>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ln>
                      <a:noFill/>
                    </a:ln>
                    <a:solidFill>
                      <a:schemeClr val="tx1">
                        <a:lumMod val="75000"/>
                        <a:lumOff val="25000"/>
                      </a:schemeClr>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List1!$A$2:$A$14</c:f>
              <c:numCache>
                <c:formatCode>General</c:formatCode>
                <c:ptCount val="13"/>
                <c:pt idx="0">
                  <c:v>2012</c:v>
                </c:pt>
                <c:pt idx="1">
                  <c:v>2013</c:v>
                </c:pt>
                <c:pt idx="2">
                  <c:v>2014</c:v>
                </c:pt>
                <c:pt idx="3">
                  <c:v>2015</c:v>
                </c:pt>
                <c:pt idx="4">
                  <c:v>2016</c:v>
                </c:pt>
                <c:pt idx="5">
                  <c:v>2017</c:v>
                </c:pt>
                <c:pt idx="6">
                  <c:v>2018</c:v>
                </c:pt>
                <c:pt idx="7">
                  <c:v>2019</c:v>
                </c:pt>
                <c:pt idx="8">
                  <c:v>2020</c:v>
                </c:pt>
                <c:pt idx="9">
                  <c:v>2021</c:v>
                </c:pt>
                <c:pt idx="10">
                  <c:v>2022</c:v>
                </c:pt>
                <c:pt idx="11">
                  <c:v>2024</c:v>
                </c:pt>
                <c:pt idx="12">
                  <c:v>2025</c:v>
                </c:pt>
              </c:numCache>
            </c:numRef>
          </c:cat>
          <c:val>
            <c:numRef>
              <c:f>List1!$D$2:$D$14</c:f>
              <c:numCache>
                <c:formatCode>General</c:formatCode>
                <c:ptCount val="13"/>
                <c:pt idx="0">
                  <c:v>208</c:v>
                </c:pt>
                <c:pt idx="1">
                  <c:v>191</c:v>
                </c:pt>
                <c:pt idx="2">
                  <c:v>195</c:v>
                </c:pt>
                <c:pt idx="3">
                  <c:v>157</c:v>
                </c:pt>
                <c:pt idx="4">
                  <c:v>191</c:v>
                </c:pt>
                <c:pt idx="5">
                  <c:v>210</c:v>
                </c:pt>
                <c:pt idx="6">
                  <c:v>205</c:v>
                </c:pt>
                <c:pt idx="7">
                  <c:v>217</c:v>
                </c:pt>
                <c:pt idx="8">
                  <c:v>223</c:v>
                </c:pt>
                <c:pt idx="9">
                  <c:v>234</c:v>
                </c:pt>
                <c:pt idx="10">
                  <c:v>243</c:v>
                </c:pt>
                <c:pt idx="11">
                  <c:v>318</c:v>
                </c:pt>
                <c:pt idx="12">
                  <c:v>352</c:v>
                </c:pt>
              </c:numCache>
            </c:numRef>
          </c:val>
          <c:extLst>
            <c:ext xmlns:c16="http://schemas.microsoft.com/office/drawing/2014/chart" uri="{C3380CC4-5D6E-409C-BE32-E72D297353CC}">
              <c16:uniqueId val="{00000002-656C-4D18-A9D5-05FC745690CF}"/>
            </c:ext>
          </c:extLst>
        </c:ser>
        <c:ser>
          <c:idx val="3"/>
          <c:order val="3"/>
          <c:tx>
            <c:strRef>
              <c:f>List1!$E$1</c:f>
              <c:strCache>
                <c:ptCount val="1"/>
                <c:pt idx="0">
                  <c:v>celkem</c:v>
                </c:pt>
              </c:strCache>
            </c:strRef>
          </c:tx>
          <c:spPr>
            <a:solidFill>
              <a:schemeClr val="accent4"/>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ln>
                      <a:noFill/>
                    </a:ln>
                    <a:solidFill>
                      <a:schemeClr val="tx1">
                        <a:lumMod val="75000"/>
                        <a:lumOff val="25000"/>
                      </a:schemeClr>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List1!$A$2:$A$14</c:f>
              <c:numCache>
                <c:formatCode>General</c:formatCode>
                <c:ptCount val="13"/>
                <c:pt idx="0">
                  <c:v>2012</c:v>
                </c:pt>
                <c:pt idx="1">
                  <c:v>2013</c:v>
                </c:pt>
                <c:pt idx="2">
                  <c:v>2014</c:v>
                </c:pt>
                <c:pt idx="3">
                  <c:v>2015</c:v>
                </c:pt>
                <c:pt idx="4">
                  <c:v>2016</c:v>
                </c:pt>
                <c:pt idx="5">
                  <c:v>2017</c:v>
                </c:pt>
                <c:pt idx="6">
                  <c:v>2018</c:v>
                </c:pt>
                <c:pt idx="7">
                  <c:v>2019</c:v>
                </c:pt>
                <c:pt idx="8">
                  <c:v>2020</c:v>
                </c:pt>
                <c:pt idx="9">
                  <c:v>2021</c:v>
                </c:pt>
                <c:pt idx="10">
                  <c:v>2022</c:v>
                </c:pt>
                <c:pt idx="11">
                  <c:v>2024</c:v>
                </c:pt>
                <c:pt idx="12">
                  <c:v>2025</c:v>
                </c:pt>
              </c:numCache>
            </c:numRef>
          </c:cat>
          <c:val>
            <c:numRef>
              <c:f>List1!$E$2:$E$14</c:f>
              <c:numCache>
                <c:formatCode>General</c:formatCode>
                <c:ptCount val="13"/>
              </c:numCache>
            </c:numRef>
          </c:val>
          <c:extLst>
            <c:ext xmlns:c16="http://schemas.microsoft.com/office/drawing/2014/chart" uri="{C3380CC4-5D6E-409C-BE32-E72D297353CC}">
              <c16:uniqueId val="{00000003-656C-4D18-A9D5-05FC745690CF}"/>
            </c:ext>
          </c:extLst>
        </c:ser>
        <c:dLbls>
          <c:showLegendKey val="0"/>
          <c:showVal val="1"/>
          <c:showCatName val="0"/>
          <c:showSerName val="0"/>
          <c:showPercent val="0"/>
          <c:showBubbleSize val="0"/>
        </c:dLbls>
        <c:gapWidth val="150"/>
        <c:shape val="box"/>
        <c:axId val="388960031"/>
        <c:axId val="388952959"/>
        <c:axId val="0"/>
      </c:bar3DChart>
      <c:catAx>
        <c:axId val="388960031"/>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ln>
                  <a:noFill/>
                </a:ln>
                <a:solidFill>
                  <a:schemeClr val="tx1">
                    <a:lumMod val="65000"/>
                    <a:lumOff val="35000"/>
                  </a:schemeClr>
                </a:solidFill>
                <a:latin typeface="+mn-lt"/>
                <a:ea typeface="+mn-ea"/>
                <a:cs typeface="+mn-cs"/>
              </a:defRPr>
            </a:pPr>
            <a:endParaRPr lang="cs-CZ"/>
          </a:p>
        </c:txPr>
        <c:crossAx val="388952959"/>
        <c:crosses val="autoZero"/>
        <c:auto val="1"/>
        <c:lblAlgn val="ctr"/>
        <c:lblOffset val="100"/>
        <c:noMultiLvlLbl val="0"/>
      </c:catAx>
      <c:valAx>
        <c:axId val="38895295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ln>
                  <a:noFill/>
                </a:ln>
                <a:solidFill>
                  <a:schemeClr val="tx1">
                    <a:lumMod val="65000"/>
                    <a:lumOff val="35000"/>
                  </a:schemeClr>
                </a:solidFill>
                <a:latin typeface="+mn-lt"/>
                <a:ea typeface="+mn-ea"/>
                <a:cs typeface="+mn-cs"/>
              </a:defRPr>
            </a:pPr>
            <a:endParaRPr lang="cs-CZ"/>
          </a:p>
        </c:txPr>
        <c:crossAx val="388960031"/>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ln>
                  <a:noFill/>
                </a:ln>
                <a:solidFill>
                  <a:schemeClr val="tx1">
                    <a:lumMod val="65000"/>
                    <a:lumOff val="35000"/>
                  </a:schemeClr>
                </a:solidFill>
                <a:latin typeface="+mn-lt"/>
                <a:ea typeface="+mn-ea"/>
                <a:cs typeface="+mn-cs"/>
              </a:defRPr>
            </a:pPr>
            <a:endParaRPr lang="cs-CZ"/>
          </a:p>
        </c:txPr>
      </c:dTable>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n>
            <a:noFill/>
          </a:ln>
        </a:defRPr>
      </a:pPr>
      <a:endParaRPr lang="cs-CZ"/>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w="25400">
          <a:noFill/>
        </a:ln>
        <a:effectLst/>
        <a:sp3d/>
      </c:spPr>
    </c:sideWall>
    <c:backWall>
      <c:thickness val="0"/>
      <c:spPr>
        <a:noFill/>
        <a:ln w="25400">
          <a:noFill/>
        </a:ln>
        <a:effectLst/>
        <a:sp3d/>
      </c:spPr>
    </c:backWall>
    <c:plotArea>
      <c:layout>
        <c:manualLayout>
          <c:layoutTarget val="inner"/>
          <c:xMode val="edge"/>
          <c:yMode val="edge"/>
          <c:x val="6.9169604256360429E-2"/>
          <c:y val="1.2678376826785505E-2"/>
          <c:w val="0.91799786219063884"/>
          <c:h val="0.76285882119966608"/>
        </c:manualLayout>
      </c:layout>
      <c:bar3DChart>
        <c:barDir val="col"/>
        <c:grouping val="stacked"/>
        <c:varyColors val="0"/>
        <c:ser>
          <c:idx val="0"/>
          <c:order val="0"/>
          <c:tx>
            <c:strRef>
              <c:f>List1!$B$1</c:f>
              <c:strCache>
                <c:ptCount val="1"/>
                <c:pt idx="0">
                  <c:v>daněk</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ln>
                      <a:noFill/>
                    </a:ln>
                    <a:solidFill>
                      <a:schemeClr val="tx1">
                        <a:lumMod val="75000"/>
                        <a:lumOff val="25000"/>
                      </a:schemeClr>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List1!$A$2:$A$24</c:f>
              <c:numCache>
                <c:formatCode>General</c:formatCode>
                <c:ptCount val="23"/>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pt idx="19">
                  <c:v>2022</c:v>
                </c:pt>
                <c:pt idx="20">
                  <c:v>2023</c:v>
                </c:pt>
                <c:pt idx="21">
                  <c:v>2024</c:v>
                </c:pt>
                <c:pt idx="22">
                  <c:v>2025</c:v>
                </c:pt>
              </c:numCache>
            </c:numRef>
          </c:cat>
          <c:val>
            <c:numRef>
              <c:f>List1!$B$2:$B$24</c:f>
              <c:numCache>
                <c:formatCode>General</c:formatCode>
                <c:ptCount val="23"/>
                <c:pt idx="0">
                  <c:v>14</c:v>
                </c:pt>
                <c:pt idx="1">
                  <c:v>10</c:v>
                </c:pt>
                <c:pt idx="2">
                  <c:v>7</c:v>
                </c:pt>
                <c:pt idx="3">
                  <c:v>17</c:v>
                </c:pt>
                <c:pt idx="4">
                  <c:v>19</c:v>
                </c:pt>
                <c:pt idx="5">
                  <c:v>17</c:v>
                </c:pt>
                <c:pt idx="6">
                  <c:v>17</c:v>
                </c:pt>
                <c:pt idx="7">
                  <c:v>16</c:v>
                </c:pt>
                <c:pt idx="8">
                  <c:v>21</c:v>
                </c:pt>
                <c:pt idx="9">
                  <c:v>21</c:v>
                </c:pt>
                <c:pt idx="10">
                  <c:v>38</c:v>
                </c:pt>
                <c:pt idx="11">
                  <c:v>29</c:v>
                </c:pt>
                <c:pt idx="12">
                  <c:v>43</c:v>
                </c:pt>
                <c:pt idx="13">
                  <c:v>26</c:v>
                </c:pt>
                <c:pt idx="14">
                  <c:v>48</c:v>
                </c:pt>
                <c:pt idx="15">
                  <c:v>49</c:v>
                </c:pt>
                <c:pt idx="16">
                  <c:v>49</c:v>
                </c:pt>
                <c:pt idx="17">
                  <c:v>49</c:v>
                </c:pt>
                <c:pt idx="18">
                  <c:v>62</c:v>
                </c:pt>
                <c:pt idx="19">
                  <c:v>72</c:v>
                </c:pt>
                <c:pt idx="20">
                  <c:v>90</c:v>
                </c:pt>
                <c:pt idx="21">
                  <c:v>89</c:v>
                </c:pt>
                <c:pt idx="22">
                  <c:v>98</c:v>
                </c:pt>
              </c:numCache>
            </c:numRef>
          </c:val>
          <c:extLst>
            <c:ext xmlns:c16="http://schemas.microsoft.com/office/drawing/2014/chart" uri="{C3380CC4-5D6E-409C-BE32-E72D297353CC}">
              <c16:uniqueId val="{00000000-F42B-4DB1-A000-BCFC8F5A8A96}"/>
            </c:ext>
          </c:extLst>
        </c:ser>
        <c:ser>
          <c:idx val="1"/>
          <c:order val="1"/>
          <c:tx>
            <c:strRef>
              <c:f>List1!$C$1</c:f>
              <c:strCache>
                <c:ptCount val="1"/>
                <c:pt idx="0">
                  <c:v>daněla</c:v>
                </c:pt>
              </c:strCache>
            </c:strRef>
          </c:tx>
          <c:spPr>
            <a:solidFill>
              <a:schemeClr val="accent2"/>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ln>
                      <a:noFill/>
                    </a:ln>
                    <a:solidFill>
                      <a:schemeClr val="tx1">
                        <a:lumMod val="75000"/>
                        <a:lumOff val="25000"/>
                      </a:schemeClr>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List1!$A$2:$A$24</c:f>
              <c:numCache>
                <c:formatCode>General</c:formatCode>
                <c:ptCount val="23"/>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pt idx="19">
                  <c:v>2022</c:v>
                </c:pt>
                <c:pt idx="20">
                  <c:v>2023</c:v>
                </c:pt>
                <c:pt idx="21">
                  <c:v>2024</c:v>
                </c:pt>
                <c:pt idx="22">
                  <c:v>2025</c:v>
                </c:pt>
              </c:numCache>
            </c:numRef>
          </c:cat>
          <c:val>
            <c:numRef>
              <c:f>List1!$C$2:$C$24</c:f>
              <c:numCache>
                <c:formatCode>General</c:formatCode>
                <c:ptCount val="23"/>
                <c:pt idx="0">
                  <c:v>18</c:v>
                </c:pt>
                <c:pt idx="1">
                  <c:v>9</c:v>
                </c:pt>
                <c:pt idx="2">
                  <c:v>6</c:v>
                </c:pt>
                <c:pt idx="3">
                  <c:v>14</c:v>
                </c:pt>
                <c:pt idx="4">
                  <c:v>13</c:v>
                </c:pt>
                <c:pt idx="5">
                  <c:v>14</c:v>
                </c:pt>
                <c:pt idx="6">
                  <c:v>15</c:v>
                </c:pt>
                <c:pt idx="7">
                  <c:v>22</c:v>
                </c:pt>
                <c:pt idx="8">
                  <c:v>21</c:v>
                </c:pt>
                <c:pt idx="9">
                  <c:v>20</c:v>
                </c:pt>
                <c:pt idx="10">
                  <c:v>37</c:v>
                </c:pt>
                <c:pt idx="11">
                  <c:v>43</c:v>
                </c:pt>
                <c:pt idx="12">
                  <c:v>52</c:v>
                </c:pt>
                <c:pt idx="13">
                  <c:v>47</c:v>
                </c:pt>
                <c:pt idx="14">
                  <c:v>62</c:v>
                </c:pt>
                <c:pt idx="15">
                  <c:v>110</c:v>
                </c:pt>
                <c:pt idx="16">
                  <c:v>82</c:v>
                </c:pt>
                <c:pt idx="17">
                  <c:v>80</c:v>
                </c:pt>
                <c:pt idx="18">
                  <c:v>97</c:v>
                </c:pt>
                <c:pt idx="19">
                  <c:v>166</c:v>
                </c:pt>
                <c:pt idx="20">
                  <c:v>192</c:v>
                </c:pt>
                <c:pt idx="21">
                  <c:v>231</c:v>
                </c:pt>
                <c:pt idx="22">
                  <c:v>231</c:v>
                </c:pt>
              </c:numCache>
            </c:numRef>
          </c:val>
          <c:extLst>
            <c:ext xmlns:c16="http://schemas.microsoft.com/office/drawing/2014/chart" uri="{C3380CC4-5D6E-409C-BE32-E72D297353CC}">
              <c16:uniqueId val="{00000001-F42B-4DB1-A000-BCFC8F5A8A96}"/>
            </c:ext>
          </c:extLst>
        </c:ser>
        <c:ser>
          <c:idx val="2"/>
          <c:order val="2"/>
          <c:tx>
            <c:strRef>
              <c:f>List1!$D$1</c:f>
              <c:strCache>
                <c:ptCount val="1"/>
                <c:pt idx="0">
                  <c:v>danče</c:v>
                </c:pt>
              </c:strCache>
            </c:strRef>
          </c:tx>
          <c:spPr>
            <a:solidFill>
              <a:schemeClr val="accent3"/>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ln>
                      <a:noFill/>
                    </a:ln>
                    <a:solidFill>
                      <a:schemeClr val="tx1">
                        <a:lumMod val="75000"/>
                        <a:lumOff val="25000"/>
                      </a:schemeClr>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List1!$A$2:$A$24</c:f>
              <c:numCache>
                <c:formatCode>General</c:formatCode>
                <c:ptCount val="23"/>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pt idx="19">
                  <c:v>2022</c:v>
                </c:pt>
                <c:pt idx="20">
                  <c:v>2023</c:v>
                </c:pt>
                <c:pt idx="21">
                  <c:v>2024</c:v>
                </c:pt>
                <c:pt idx="22">
                  <c:v>2025</c:v>
                </c:pt>
              </c:numCache>
            </c:numRef>
          </c:cat>
          <c:val>
            <c:numRef>
              <c:f>List1!$D$2:$D$24</c:f>
              <c:numCache>
                <c:formatCode>General</c:formatCode>
                <c:ptCount val="23"/>
                <c:pt idx="0">
                  <c:v>15</c:v>
                </c:pt>
                <c:pt idx="1">
                  <c:v>10</c:v>
                </c:pt>
                <c:pt idx="2">
                  <c:v>5</c:v>
                </c:pt>
                <c:pt idx="3">
                  <c:v>10</c:v>
                </c:pt>
                <c:pt idx="4">
                  <c:v>11</c:v>
                </c:pt>
                <c:pt idx="5">
                  <c:v>19</c:v>
                </c:pt>
                <c:pt idx="6">
                  <c:v>22</c:v>
                </c:pt>
                <c:pt idx="7">
                  <c:v>13</c:v>
                </c:pt>
                <c:pt idx="8">
                  <c:v>39</c:v>
                </c:pt>
                <c:pt idx="9">
                  <c:v>38</c:v>
                </c:pt>
                <c:pt idx="10">
                  <c:v>42</c:v>
                </c:pt>
                <c:pt idx="11">
                  <c:v>42</c:v>
                </c:pt>
                <c:pt idx="12">
                  <c:v>68</c:v>
                </c:pt>
                <c:pt idx="13">
                  <c:v>70</c:v>
                </c:pt>
                <c:pt idx="14">
                  <c:v>72</c:v>
                </c:pt>
                <c:pt idx="15">
                  <c:v>86</c:v>
                </c:pt>
                <c:pt idx="16">
                  <c:v>92</c:v>
                </c:pt>
                <c:pt idx="17">
                  <c:v>91</c:v>
                </c:pt>
                <c:pt idx="18">
                  <c:v>109</c:v>
                </c:pt>
                <c:pt idx="19">
                  <c:v>177</c:v>
                </c:pt>
                <c:pt idx="20">
                  <c:v>203</c:v>
                </c:pt>
                <c:pt idx="21">
                  <c:v>258</c:v>
                </c:pt>
                <c:pt idx="22">
                  <c:v>248</c:v>
                </c:pt>
              </c:numCache>
            </c:numRef>
          </c:val>
          <c:extLst>
            <c:ext xmlns:c16="http://schemas.microsoft.com/office/drawing/2014/chart" uri="{C3380CC4-5D6E-409C-BE32-E72D297353CC}">
              <c16:uniqueId val="{00000002-F42B-4DB1-A000-BCFC8F5A8A96}"/>
            </c:ext>
          </c:extLst>
        </c:ser>
        <c:ser>
          <c:idx val="3"/>
          <c:order val="3"/>
          <c:tx>
            <c:strRef>
              <c:f>List1!$E$1</c:f>
              <c:strCache>
                <c:ptCount val="1"/>
                <c:pt idx="0">
                  <c:v>Sloupec1</c:v>
                </c:pt>
              </c:strCache>
            </c:strRef>
          </c:tx>
          <c:spPr>
            <a:solidFill>
              <a:schemeClr val="accent4"/>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ln>
                      <a:noFill/>
                    </a:ln>
                    <a:solidFill>
                      <a:schemeClr val="tx1">
                        <a:lumMod val="75000"/>
                        <a:lumOff val="25000"/>
                      </a:schemeClr>
                    </a:solidFill>
                    <a:latin typeface="+mn-lt"/>
                    <a:ea typeface="+mn-ea"/>
                    <a:cs typeface="+mn-cs"/>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List1!$A$2:$A$24</c:f>
              <c:numCache>
                <c:formatCode>General</c:formatCode>
                <c:ptCount val="23"/>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pt idx="19">
                  <c:v>2022</c:v>
                </c:pt>
                <c:pt idx="20">
                  <c:v>2023</c:v>
                </c:pt>
                <c:pt idx="21">
                  <c:v>2024</c:v>
                </c:pt>
                <c:pt idx="22">
                  <c:v>2025</c:v>
                </c:pt>
              </c:numCache>
            </c:numRef>
          </c:cat>
          <c:val>
            <c:numRef>
              <c:f>List1!$E$2:$E$24</c:f>
              <c:numCache>
                <c:formatCode>General</c:formatCode>
                <c:ptCount val="23"/>
              </c:numCache>
            </c:numRef>
          </c:val>
          <c:extLst>
            <c:ext xmlns:c16="http://schemas.microsoft.com/office/drawing/2014/chart" uri="{C3380CC4-5D6E-409C-BE32-E72D297353CC}">
              <c16:uniqueId val="{00000003-F42B-4DB1-A000-BCFC8F5A8A96}"/>
            </c:ext>
          </c:extLst>
        </c:ser>
        <c:dLbls>
          <c:showLegendKey val="0"/>
          <c:showVal val="1"/>
          <c:showCatName val="0"/>
          <c:showSerName val="0"/>
          <c:showPercent val="0"/>
          <c:showBubbleSize val="0"/>
        </c:dLbls>
        <c:gapWidth val="150"/>
        <c:shape val="box"/>
        <c:axId val="388960031"/>
        <c:axId val="388952959"/>
        <c:axId val="0"/>
      </c:bar3DChart>
      <c:catAx>
        <c:axId val="388960031"/>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ln>
                  <a:noFill/>
                </a:ln>
                <a:solidFill>
                  <a:schemeClr val="tx1">
                    <a:lumMod val="65000"/>
                    <a:lumOff val="35000"/>
                  </a:schemeClr>
                </a:solidFill>
                <a:latin typeface="+mn-lt"/>
                <a:ea typeface="+mn-ea"/>
                <a:cs typeface="+mn-cs"/>
              </a:defRPr>
            </a:pPr>
            <a:endParaRPr lang="cs-CZ"/>
          </a:p>
        </c:txPr>
        <c:crossAx val="388952959"/>
        <c:crosses val="autoZero"/>
        <c:auto val="1"/>
        <c:lblAlgn val="ctr"/>
        <c:lblOffset val="100"/>
        <c:noMultiLvlLbl val="0"/>
      </c:catAx>
      <c:valAx>
        <c:axId val="38895295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ln>
                  <a:noFill/>
                </a:ln>
                <a:solidFill>
                  <a:schemeClr val="tx1">
                    <a:lumMod val="65000"/>
                    <a:lumOff val="35000"/>
                  </a:schemeClr>
                </a:solidFill>
                <a:latin typeface="+mn-lt"/>
                <a:ea typeface="+mn-ea"/>
                <a:cs typeface="+mn-cs"/>
              </a:defRPr>
            </a:pPr>
            <a:endParaRPr lang="cs-CZ"/>
          </a:p>
        </c:txPr>
        <c:crossAx val="388960031"/>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ln>
                  <a:noFill/>
                </a:ln>
                <a:solidFill>
                  <a:schemeClr val="tx1">
                    <a:lumMod val="65000"/>
                    <a:lumOff val="35000"/>
                  </a:schemeClr>
                </a:solidFill>
                <a:latin typeface="+mn-lt"/>
                <a:ea typeface="+mn-ea"/>
                <a:cs typeface="+mn-cs"/>
              </a:defRPr>
            </a:pPr>
            <a:endParaRPr lang="cs-CZ"/>
          </a:p>
        </c:txPr>
      </c:dTable>
      <c:spPr>
        <a:noFill/>
        <a:ln>
          <a:noFill/>
        </a:ln>
        <a:effectLst/>
      </c:spPr>
    </c:plotArea>
    <c:legend>
      <c:legendPos val="b"/>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ln>
                <a:noFill/>
              </a:ln>
              <a:solidFill>
                <a:schemeClr val="tx1">
                  <a:lumMod val="65000"/>
                  <a:lumOff val="35000"/>
                </a:schemeClr>
              </a:solidFill>
              <a:latin typeface="+mn-lt"/>
              <a:ea typeface="+mn-ea"/>
              <a:cs typeface="+mn-cs"/>
            </a:defRPr>
          </a:pPr>
          <a:endParaRPr lang="cs-CZ"/>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n>
            <a:noFill/>
          </a:ln>
        </a:defRPr>
      </a:pPr>
      <a:endParaRPr lang="cs-CZ"/>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cs-CZ"/>
              <a:t>Lov srnčí zvěře na 1000 ha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cs-CZ"/>
        </a:p>
      </c:txPr>
    </c:title>
    <c:autoTitleDeleted val="0"/>
    <c:plotArea>
      <c:layout/>
      <c:barChart>
        <c:barDir val="col"/>
        <c:grouping val="stacked"/>
        <c:varyColors val="0"/>
        <c:ser>
          <c:idx val="0"/>
          <c:order val="0"/>
          <c:tx>
            <c:strRef>
              <c:f>List1!$B$1</c:f>
              <c:strCache>
                <c:ptCount val="1"/>
                <c:pt idx="0">
                  <c:v>Řada 1</c:v>
                </c:pt>
              </c:strCache>
            </c:strRef>
          </c:tx>
          <c:spPr>
            <a:solidFill>
              <a:schemeClr val="accent1"/>
            </a:solidFill>
            <a:ln>
              <a:noFill/>
            </a:ln>
            <a:effectLst/>
          </c:spPr>
          <c:invertIfNegative val="0"/>
          <c:cat>
            <c:strRef>
              <c:f>List1!$A$2:$A$5</c:f>
              <c:strCache>
                <c:ptCount val="3"/>
                <c:pt idx="0">
                  <c:v>ORP Pohořelice</c:v>
                </c:pt>
                <c:pt idx="1">
                  <c:v>ORP Mikulov</c:v>
                </c:pt>
                <c:pt idx="2">
                  <c:v>ORP Hustopeče</c:v>
                </c:pt>
              </c:strCache>
            </c:strRef>
          </c:cat>
          <c:val>
            <c:numRef>
              <c:f>List1!$B$2:$B$5</c:f>
              <c:numCache>
                <c:formatCode>General</c:formatCode>
                <c:ptCount val="4"/>
                <c:pt idx="0">
                  <c:v>33.1</c:v>
                </c:pt>
                <c:pt idx="1">
                  <c:v>31.6</c:v>
                </c:pt>
                <c:pt idx="2">
                  <c:v>39.200000000000003</c:v>
                </c:pt>
              </c:numCache>
            </c:numRef>
          </c:val>
          <c:extLst>
            <c:ext xmlns:c16="http://schemas.microsoft.com/office/drawing/2014/chart" uri="{C3380CC4-5D6E-409C-BE32-E72D297353CC}">
              <c16:uniqueId val="{00000000-2962-4A18-A201-4F2B09064B6E}"/>
            </c:ext>
          </c:extLst>
        </c:ser>
        <c:ser>
          <c:idx val="1"/>
          <c:order val="1"/>
          <c:tx>
            <c:strRef>
              <c:f>List1!$C$1</c:f>
              <c:strCache>
                <c:ptCount val="1"/>
                <c:pt idx="0">
                  <c:v>Sloupec1</c:v>
                </c:pt>
              </c:strCache>
            </c:strRef>
          </c:tx>
          <c:spPr>
            <a:solidFill>
              <a:schemeClr val="accent2"/>
            </a:solidFill>
            <a:ln>
              <a:noFill/>
            </a:ln>
            <a:effectLst/>
          </c:spPr>
          <c:invertIfNegative val="0"/>
          <c:cat>
            <c:strRef>
              <c:f>List1!$A$2:$A$5</c:f>
              <c:strCache>
                <c:ptCount val="3"/>
                <c:pt idx="0">
                  <c:v>ORP Pohořelice</c:v>
                </c:pt>
                <c:pt idx="1">
                  <c:v>ORP Mikulov</c:v>
                </c:pt>
                <c:pt idx="2">
                  <c:v>ORP Hustopeče</c:v>
                </c:pt>
              </c:strCache>
            </c:strRef>
          </c:cat>
          <c:val>
            <c:numRef>
              <c:f>List1!$C$2:$C$5</c:f>
              <c:numCache>
                <c:formatCode>General</c:formatCode>
                <c:ptCount val="4"/>
              </c:numCache>
            </c:numRef>
          </c:val>
          <c:extLst>
            <c:ext xmlns:c16="http://schemas.microsoft.com/office/drawing/2014/chart" uri="{C3380CC4-5D6E-409C-BE32-E72D297353CC}">
              <c16:uniqueId val="{00000001-2962-4A18-A201-4F2B09064B6E}"/>
            </c:ext>
          </c:extLst>
        </c:ser>
        <c:ser>
          <c:idx val="2"/>
          <c:order val="2"/>
          <c:tx>
            <c:strRef>
              <c:f>List1!$D$1</c:f>
              <c:strCache>
                <c:ptCount val="1"/>
                <c:pt idx="0">
                  <c:v>Sloupec2</c:v>
                </c:pt>
              </c:strCache>
            </c:strRef>
          </c:tx>
          <c:spPr>
            <a:solidFill>
              <a:schemeClr val="accent3"/>
            </a:solidFill>
            <a:ln>
              <a:noFill/>
            </a:ln>
            <a:effectLst/>
          </c:spPr>
          <c:invertIfNegative val="0"/>
          <c:cat>
            <c:strRef>
              <c:f>List1!$A$2:$A$5</c:f>
              <c:strCache>
                <c:ptCount val="3"/>
                <c:pt idx="0">
                  <c:v>ORP Pohořelice</c:v>
                </c:pt>
                <c:pt idx="1">
                  <c:v>ORP Mikulov</c:v>
                </c:pt>
                <c:pt idx="2">
                  <c:v>ORP Hustopeče</c:v>
                </c:pt>
              </c:strCache>
            </c:strRef>
          </c:cat>
          <c:val>
            <c:numRef>
              <c:f>List1!$D$2:$D$5</c:f>
              <c:numCache>
                <c:formatCode>General</c:formatCode>
                <c:ptCount val="4"/>
              </c:numCache>
            </c:numRef>
          </c:val>
          <c:extLst>
            <c:ext xmlns:c16="http://schemas.microsoft.com/office/drawing/2014/chart" uri="{C3380CC4-5D6E-409C-BE32-E72D297353CC}">
              <c16:uniqueId val="{00000002-2962-4A18-A201-4F2B09064B6E}"/>
            </c:ext>
          </c:extLst>
        </c:ser>
        <c:dLbls>
          <c:showLegendKey val="0"/>
          <c:showVal val="0"/>
          <c:showCatName val="0"/>
          <c:showSerName val="0"/>
          <c:showPercent val="0"/>
          <c:showBubbleSize val="0"/>
        </c:dLbls>
        <c:gapWidth val="150"/>
        <c:overlap val="100"/>
        <c:axId val="1037005936"/>
        <c:axId val="1037004016"/>
      </c:barChart>
      <c:catAx>
        <c:axId val="1037005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1037004016"/>
        <c:crosses val="autoZero"/>
        <c:auto val="1"/>
        <c:lblAlgn val="ctr"/>
        <c:lblOffset val="100"/>
        <c:noMultiLvlLbl val="0"/>
      </c:catAx>
      <c:valAx>
        <c:axId val="1037004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10370059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s-CZ"/>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cs-CZ" dirty="0"/>
              <a:t>Celkový lov spárkaté zvěře na 1 000 ha za jednotlivá ORP v roce 2025 – údaje z katalogu ulovené zvěře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cs-CZ"/>
        </a:p>
      </c:txPr>
    </c:title>
    <c:autoTitleDeleted val="0"/>
    <c:plotArea>
      <c:layout/>
      <c:barChart>
        <c:barDir val="col"/>
        <c:grouping val="stacked"/>
        <c:varyColors val="0"/>
        <c:ser>
          <c:idx val="0"/>
          <c:order val="0"/>
          <c:tx>
            <c:strRef>
              <c:f>List1!$B$1</c:f>
              <c:strCache>
                <c:ptCount val="1"/>
                <c:pt idx="0">
                  <c:v>Řada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List1!$A$2:$A$5</c:f>
              <c:strCache>
                <c:ptCount val="3"/>
                <c:pt idx="0">
                  <c:v>ORP Pohořelice</c:v>
                </c:pt>
                <c:pt idx="1">
                  <c:v>ORP Mikulov</c:v>
                </c:pt>
                <c:pt idx="2">
                  <c:v>ORP Hustopeče</c:v>
                </c:pt>
              </c:strCache>
            </c:strRef>
          </c:cat>
          <c:val>
            <c:numRef>
              <c:f>List1!$B$2:$B$5</c:f>
              <c:numCache>
                <c:formatCode>General</c:formatCode>
                <c:ptCount val="4"/>
                <c:pt idx="0">
                  <c:v>40.200000000000003</c:v>
                </c:pt>
                <c:pt idx="1">
                  <c:v>60.5</c:v>
                </c:pt>
                <c:pt idx="2">
                  <c:v>76.5</c:v>
                </c:pt>
              </c:numCache>
            </c:numRef>
          </c:val>
          <c:extLst>
            <c:ext xmlns:c16="http://schemas.microsoft.com/office/drawing/2014/chart" uri="{C3380CC4-5D6E-409C-BE32-E72D297353CC}">
              <c16:uniqueId val="{00000000-89B4-4AE9-8857-1307C8A28B9E}"/>
            </c:ext>
          </c:extLst>
        </c:ser>
        <c:ser>
          <c:idx val="1"/>
          <c:order val="1"/>
          <c:tx>
            <c:strRef>
              <c:f>List1!$C$1</c:f>
              <c:strCache>
                <c:ptCount val="1"/>
                <c:pt idx="0">
                  <c:v>Sloupec1</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List1!$A$2:$A$5</c:f>
              <c:strCache>
                <c:ptCount val="3"/>
                <c:pt idx="0">
                  <c:v>ORP Pohořelice</c:v>
                </c:pt>
                <c:pt idx="1">
                  <c:v>ORP Mikulov</c:v>
                </c:pt>
                <c:pt idx="2">
                  <c:v>ORP Hustopeče</c:v>
                </c:pt>
              </c:strCache>
            </c:strRef>
          </c:cat>
          <c:val>
            <c:numRef>
              <c:f>List1!$C$2:$C$5</c:f>
              <c:numCache>
                <c:formatCode>General</c:formatCode>
                <c:ptCount val="4"/>
              </c:numCache>
            </c:numRef>
          </c:val>
          <c:extLst>
            <c:ext xmlns:c16="http://schemas.microsoft.com/office/drawing/2014/chart" uri="{C3380CC4-5D6E-409C-BE32-E72D297353CC}">
              <c16:uniqueId val="{00000001-89B4-4AE9-8857-1307C8A28B9E}"/>
            </c:ext>
          </c:extLst>
        </c:ser>
        <c:ser>
          <c:idx val="2"/>
          <c:order val="2"/>
          <c:tx>
            <c:strRef>
              <c:f>List1!$D$1</c:f>
              <c:strCache>
                <c:ptCount val="1"/>
                <c:pt idx="0">
                  <c:v>Sloupec2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cs-CZ"/>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List1!$A$2:$A$5</c:f>
              <c:strCache>
                <c:ptCount val="3"/>
                <c:pt idx="0">
                  <c:v>ORP Pohořelice</c:v>
                </c:pt>
                <c:pt idx="1">
                  <c:v>ORP Mikulov</c:v>
                </c:pt>
                <c:pt idx="2">
                  <c:v>ORP Hustopeče</c:v>
                </c:pt>
              </c:strCache>
            </c:strRef>
          </c:cat>
          <c:val>
            <c:numRef>
              <c:f>List1!$D$2:$D$5</c:f>
              <c:numCache>
                <c:formatCode>General</c:formatCode>
                <c:ptCount val="4"/>
              </c:numCache>
            </c:numRef>
          </c:val>
          <c:extLst>
            <c:ext xmlns:c16="http://schemas.microsoft.com/office/drawing/2014/chart" uri="{C3380CC4-5D6E-409C-BE32-E72D297353CC}">
              <c16:uniqueId val="{00000002-89B4-4AE9-8857-1307C8A28B9E}"/>
            </c:ext>
          </c:extLst>
        </c:ser>
        <c:dLbls>
          <c:dLblPos val="ctr"/>
          <c:showLegendKey val="0"/>
          <c:showVal val="1"/>
          <c:showCatName val="0"/>
          <c:showSerName val="0"/>
          <c:showPercent val="0"/>
          <c:showBubbleSize val="0"/>
        </c:dLbls>
        <c:gapWidth val="150"/>
        <c:overlap val="100"/>
        <c:axId val="1037005936"/>
        <c:axId val="1037004016"/>
      </c:barChart>
      <c:catAx>
        <c:axId val="1037005936"/>
        <c:scaling>
          <c:orientation val="minMax"/>
        </c:scaling>
        <c:delete val="1"/>
        <c:axPos val="b"/>
        <c:numFmt formatCode="General" sourceLinked="1"/>
        <c:majorTickMark val="out"/>
        <c:minorTickMark val="none"/>
        <c:tickLblPos val="nextTo"/>
        <c:crossAx val="1037004016"/>
        <c:crosses val="autoZero"/>
        <c:auto val="1"/>
        <c:lblAlgn val="ctr"/>
        <c:lblOffset val="100"/>
        <c:noMultiLvlLbl val="0"/>
      </c:catAx>
      <c:valAx>
        <c:axId val="1037004016"/>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0370059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s-CZ"/>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cs-CZ" dirty="0"/>
              <a:t>Lov spárkaté zvěře na 1000 ha na území ORP Hustopeče – údaje z ročního výkazu MYSL (</a:t>
            </a:r>
            <a:r>
              <a:rPr lang="cs-CZ" dirty="0" err="1"/>
              <a:t>Mze</a:t>
            </a:r>
            <a:r>
              <a:rPr lang="cs-CZ" dirty="0"/>
              <a:t>) MYSL 1 - 01</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cs-CZ"/>
        </a:p>
      </c:txPr>
    </c:title>
    <c:autoTitleDeleted val="0"/>
    <c:plotArea>
      <c:layout/>
      <c:barChart>
        <c:barDir val="col"/>
        <c:grouping val="stacked"/>
        <c:varyColors val="0"/>
        <c:ser>
          <c:idx val="0"/>
          <c:order val="0"/>
          <c:tx>
            <c:strRef>
              <c:f>List1!$B$1</c:f>
              <c:strCache>
                <c:ptCount val="1"/>
                <c:pt idx="0">
                  <c:v>Řada 1</c:v>
                </c:pt>
              </c:strCache>
            </c:strRef>
          </c:tx>
          <c:spPr>
            <a:solidFill>
              <a:schemeClr val="accent1"/>
            </a:solidFill>
            <a:ln>
              <a:noFill/>
            </a:ln>
            <a:effectLst/>
          </c:spPr>
          <c:invertIfNegative val="0"/>
          <c:cat>
            <c:numRef>
              <c:f>List1!$A$2:$A$5</c:f>
              <c:numCache>
                <c:formatCode>General</c:formatCode>
                <c:ptCount val="4"/>
                <c:pt idx="0">
                  <c:v>2013</c:v>
                </c:pt>
                <c:pt idx="1">
                  <c:v>2020</c:v>
                </c:pt>
                <c:pt idx="2">
                  <c:v>2024</c:v>
                </c:pt>
                <c:pt idx="3">
                  <c:v>2025</c:v>
                </c:pt>
              </c:numCache>
            </c:numRef>
          </c:cat>
          <c:val>
            <c:numRef>
              <c:f>List1!$B$2:$B$5</c:f>
              <c:numCache>
                <c:formatCode>General</c:formatCode>
                <c:ptCount val="4"/>
                <c:pt idx="0">
                  <c:v>36.200000000000003</c:v>
                </c:pt>
                <c:pt idx="1">
                  <c:v>46.5</c:v>
                </c:pt>
                <c:pt idx="2">
                  <c:v>68.2</c:v>
                </c:pt>
                <c:pt idx="3">
                  <c:v>76.5</c:v>
                </c:pt>
              </c:numCache>
            </c:numRef>
          </c:val>
          <c:extLst>
            <c:ext xmlns:c16="http://schemas.microsoft.com/office/drawing/2014/chart" uri="{C3380CC4-5D6E-409C-BE32-E72D297353CC}">
              <c16:uniqueId val="{00000000-62A1-45A8-B5FB-A54039ABD310}"/>
            </c:ext>
          </c:extLst>
        </c:ser>
        <c:ser>
          <c:idx val="1"/>
          <c:order val="1"/>
          <c:tx>
            <c:strRef>
              <c:f>List1!$C$1</c:f>
              <c:strCache>
                <c:ptCount val="1"/>
                <c:pt idx="0">
                  <c:v>Sloupec1</c:v>
                </c:pt>
              </c:strCache>
            </c:strRef>
          </c:tx>
          <c:spPr>
            <a:solidFill>
              <a:schemeClr val="accent2"/>
            </a:solidFill>
            <a:ln>
              <a:noFill/>
            </a:ln>
            <a:effectLst/>
          </c:spPr>
          <c:invertIfNegative val="0"/>
          <c:cat>
            <c:numRef>
              <c:f>List1!$A$2:$A$5</c:f>
              <c:numCache>
                <c:formatCode>General</c:formatCode>
                <c:ptCount val="4"/>
                <c:pt idx="0">
                  <c:v>2013</c:v>
                </c:pt>
                <c:pt idx="1">
                  <c:v>2020</c:v>
                </c:pt>
                <c:pt idx="2">
                  <c:v>2024</c:v>
                </c:pt>
                <c:pt idx="3">
                  <c:v>2025</c:v>
                </c:pt>
              </c:numCache>
            </c:numRef>
          </c:cat>
          <c:val>
            <c:numRef>
              <c:f>List1!$C$2:$C$5</c:f>
              <c:numCache>
                <c:formatCode>General</c:formatCode>
                <c:ptCount val="4"/>
              </c:numCache>
            </c:numRef>
          </c:val>
          <c:extLst>
            <c:ext xmlns:c16="http://schemas.microsoft.com/office/drawing/2014/chart" uri="{C3380CC4-5D6E-409C-BE32-E72D297353CC}">
              <c16:uniqueId val="{00000001-62A1-45A8-B5FB-A54039ABD310}"/>
            </c:ext>
          </c:extLst>
        </c:ser>
        <c:ser>
          <c:idx val="2"/>
          <c:order val="2"/>
          <c:tx>
            <c:strRef>
              <c:f>List1!$D$1</c:f>
              <c:strCache>
                <c:ptCount val="1"/>
                <c:pt idx="0">
                  <c:v>Sloupec2</c:v>
                </c:pt>
              </c:strCache>
            </c:strRef>
          </c:tx>
          <c:spPr>
            <a:solidFill>
              <a:schemeClr val="accent3"/>
            </a:solidFill>
            <a:ln>
              <a:noFill/>
            </a:ln>
            <a:effectLst/>
          </c:spPr>
          <c:invertIfNegative val="0"/>
          <c:cat>
            <c:numRef>
              <c:f>List1!$A$2:$A$5</c:f>
              <c:numCache>
                <c:formatCode>General</c:formatCode>
                <c:ptCount val="4"/>
                <c:pt idx="0">
                  <c:v>2013</c:v>
                </c:pt>
                <c:pt idx="1">
                  <c:v>2020</c:v>
                </c:pt>
                <c:pt idx="2">
                  <c:v>2024</c:v>
                </c:pt>
                <c:pt idx="3">
                  <c:v>2025</c:v>
                </c:pt>
              </c:numCache>
            </c:numRef>
          </c:cat>
          <c:val>
            <c:numRef>
              <c:f>List1!$D$2:$D$5</c:f>
              <c:numCache>
                <c:formatCode>General</c:formatCode>
                <c:ptCount val="4"/>
              </c:numCache>
            </c:numRef>
          </c:val>
          <c:extLst>
            <c:ext xmlns:c16="http://schemas.microsoft.com/office/drawing/2014/chart" uri="{C3380CC4-5D6E-409C-BE32-E72D297353CC}">
              <c16:uniqueId val="{00000002-62A1-45A8-B5FB-A54039ABD310}"/>
            </c:ext>
          </c:extLst>
        </c:ser>
        <c:dLbls>
          <c:showLegendKey val="0"/>
          <c:showVal val="0"/>
          <c:showCatName val="0"/>
          <c:showSerName val="0"/>
          <c:showPercent val="0"/>
          <c:showBubbleSize val="0"/>
        </c:dLbls>
        <c:gapWidth val="150"/>
        <c:overlap val="100"/>
        <c:axId val="1037005936"/>
        <c:axId val="1037004016"/>
      </c:barChart>
      <c:catAx>
        <c:axId val="1037005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1037004016"/>
        <c:crosses val="autoZero"/>
        <c:auto val="1"/>
        <c:lblAlgn val="ctr"/>
        <c:lblOffset val="100"/>
        <c:noMultiLvlLbl val="0"/>
      </c:catAx>
      <c:valAx>
        <c:axId val="1037004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10370059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s-CZ"/>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7A6EDE7-798A-9F05-0F6E-38D73BE4013F}"/>
              </a:ext>
            </a:extLst>
          </p:cNvPr>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a:extLst>
              <a:ext uri="{FF2B5EF4-FFF2-40B4-BE49-F238E27FC236}">
                <a16:creationId xmlns:a16="http://schemas.microsoft.com/office/drawing/2014/main" id="{48DC3DE7-8582-3814-4C23-38292174CE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4" name="Zástupný symbol pro datum 3">
            <a:extLst>
              <a:ext uri="{FF2B5EF4-FFF2-40B4-BE49-F238E27FC236}">
                <a16:creationId xmlns:a16="http://schemas.microsoft.com/office/drawing/2014/main" id="{2220FD52-F483-991C-8A1C-67E6B9A8E785}"/>
              </a:ext>
            </a:extLst>
          </p:cNvPr>
          <p:cNvSpPr>
            <a:spLocks noGrp="1"/>
          </p:cNvSpPr>
          <p:nvPr>
            <p:ph type="dt" sz="half" idx="10"/>
          </p:nvPr>
        </p:nvSpPr>
        <p:spPr/>
        <p:txBody>
          <a:bodyPr/>
          <a:lstStyle/>
          <a:p>
            <a:fld id="{24B08C81-8064-4A03-8180-5CCE323E54FE}" type="datetimeFigureOut">
              <a:rPr lang="cs-CZ" smtClean="0"/>
              <a:t>19.08.2026</a:t>
            </a:fld>
            <a:endParaRPr lang="cs-CZ"/>
          </a:p>
        </p:txBody>
      </p:sp>
      <p:sp>
        <p:nvSpPr>
          <p:cNvPr id="5" name="Zástupný symbol pro zápatí 4">
            <a:extLst>
              <a:ext uri="{FF2B5EF4-FFF2-40B4-BE49-F238E27FC236}">
                <a16:creationId xmlns:a16="http://schemas.microsoft.com/office/drawing/2014/main" id="{57B9B49A-81D6-EF60-7D93-17C934845953}"/>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A6B2D04F-DA8E-1598-8CFC-DBDC1B1833EE}"/>
              </a:ext>
            </a:extLst>
          </p:cNvPr>
          <p:cNvSpPr>
            <a:spLocks noGrp="1"/>
          </p:cNvSpPr>
          <p:nvPr>
            <p:ph type="sldNum" sz="quarter" idx="12"/>
          </p:nvPr>
        </p:nvSpPr>
        <p:spPr/>
        <p:txBody>
          <a:bodyPr/>
          <a:lstStyle/>
          <a:p>
            <a:fld id="{80FFC568-AF93-46E6-A64A-673A27248678}" type="slidenum">
              <a:rPr lang="cs-CZ" smtClean="0"/>
              <a:t>‹#›</a:t>
            </a:fld>
            <a:endParaRPr lang="cs-CZ"/>
          </a:p>
        </p:txBody>
      </p:sp>
    </p:spTree>
    <p:extLst>
      <p:ext uri="{BB962C8B-B14F-4D97-AF65-F5344CB8AC3E}">
        <p14:creationId xmlns:p14="http://schemas.microsoft.com/office/powerpoint/2010/main" val="1919063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0CC763C-DF60-8EEF-21F5-1D9652BAE011}"/>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340FEA13-B0F9-BB9B-31E0-30043D81DCDE}"/>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8BA65E5C-6086-2245-1C10-E1072266AEAE}"/>
              </a:ext>
            </a:extLst>
          </p:cNvPr>
          <p:cNvSpPr>
            <a:spLocks noGrp="1"/>
          </p:cNvSpPr>
          <p:nvPr>
            <p:ph type="dt" sz="half" idx="10"/>
          </p:nvPr>
        </p:nvSpPr>
        <p:spPr/>
        <p:txBody>
          <a:bodyPr/>
          <a:lstStyle/>
          <a:p>
            <a:fld id="{24B08C81-8064-4A03-8180-5CCE323E54FE}" type="datetimeFigureOut">
              <a:rPr lang="cs-CZ" smtClean="0"/>
              <a:t>19.08.2026</a:t>
            </a:fld>
            <a:endParaRPr lang="cs-CZ"/>
          </a:p>
        </p:txBody>
      </p:sp>
      <p:sp>
        <p:nvSpPr>
          <p:cNvPr id="5" name="Zástupný symbol pro zápatí 4">
            <a:extLst>
              <a:ext uri="{FF2B5EF4-FFF2-40B4-BE49-F238E27FC236}">
                <a16:creationId xmlns:a16="http://schemas.microsoft.com/office/drawing/2014/main" id="{AAEF287A-546C-1B7A-1E7C-40904DFAEFCE}"/>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8E13E216-0BEF-E141-A0C1-FD0740A242B7}"/>
              </a:ext>
            </a:extLst>
          </p:cNvPr>
          <p:cNvSpPr>
            <a:spLocks noGrp="1"/>
          </p:cNvSpPr>
          <p:nvPr>
            <p:ph type="sldNum" sz="quarter" idx="12"/>
          </p:nvPr>
        </p:nvSpPr>
        <p:spPr/>
        <p:txBody>
          <a:bodyPr/>
          <a:lstStyle/>
          <a:p>
            <a:fld id="{80FFC568-AF93-46E6-A64A-673A27248678}" type="slidenum">
              <a:rPr lang="cs-CZ" smtClean="0"/>
              <a:t>‹#›</a:t>
            </a:fld>
            <a:endParaRPr lang="cs-CZ"/>
          </a:p>
        </p:txBody>
      </p:sp>
    </p:spTree>
    <p:extLst>
      <p:ext uri="{BB962C8B-B14F-4D97-AF65-F5344CB8AC3E}">
        <p14:creationId xmlns:p14="http://schemas.microsoft.com/office/powerpoint/2010/main" val="1412538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84E7DE0-E160-5D02-8BE6-FFA31F49E5DD}"/>
              </a:ext>
            </a:extLst>
          </p:cNvPr>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text 2">
            <a:extLst>
              <a:ext uri="{FF2B5EF4-FFF2-40B4-BE49-F238E27FC236}">
                <a16:creationId xmlns:a16="http://schemas.microsoft.com/office/drawing/2014/main" id="{AFC28439-FF4D-F547-85AD-3780934C15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Po kliknutí můžete upravovat styly textu v předloze.</a:t>
            </a:r>
          </a:p>
        </p:txBody>
      </p:sp>
      <p:sp>
        <p:nvSpPr>
          <p:cNvPr id="4" name="Zástupný symbol pro datum 3">
            <a:extLst>
              <a:ext uri="{FF2B5EF4-FFF2-40B4-BE49-F238E27FC236}">
                <a16:creationId xmlns:a16="http://schemas.microsoft.com/office/drawing/2014/main" id="{57FE77CD-67B9-9F01-E0FC-6E44A2D62AE4}"/>
              </a:ext>
            </a:extLst>
          </p:cNvPr>
          <p:cNvSpPr>
            <a:spLocks noGrp="1"/>
          </p:cNvSpPr>
          <p:nvPr>
            <p:ph type="dt" sz="half" idx="10"/>
          </p:nvPr>
        </p:nvSpPr>
        <p:spPr/>
        <p:txBody>
          <a:bodyPr/>
          <a:lstStyle/>
          <a:p>
            <a:fld id="{24B08C81-8064-4A03-8180-5CCE323E54FE}" type="datetimeFigureOut">
              <a:rPr lang="cs-CZ" smtClean="0"/>
              <a:t>19.08.2026</a:t>
            </a:fld>
            <a:endParaRPr lang="cs-CZ"/>
          </a:p>
        </p:txBody>
      </p:sp>
      <p:sp>
        <p:nvSpPr>
          <p:cNvPr id="5" name="Zástupný symbol pro zápatí 4">
            <a:extLst>
              <a:ext uri="{FF2B5EF4-FFF2-40B4-BE49-F238E27FC236}">
                <a16:creationId xmlns:a16="http://schemas.microsoft.com/office/drawing/2014/main" id="{17112716-D4FF-1A1F-640A-974CD2D9D7BC}"/>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950B99EE-E8DA-5271-F6F4-32A728451614}"/>
              </a:ext>
            </a:extLst>
          </p:cNvPr>
          <p:cNvSpPr>
            <a:spLocks noGrp="1"/>
          </p:cNvSpPr>
          <p:nvPr>
            <p:ph type="sldNum" sz="quarter" idx="12"/>
          </p:nvPr>
        </p:nvSpPr>
        <p:spPr/>
        <p:txBody>
          <a:bodyPr/>
          <a:lstStyle/>
          <a:p>
            <a:fld id="{80FFC568-AF93-46E6-A64A-673A27248678}" type="slidenum">
              <a:rPr lang="cs-CZ" smtClean="0"/>
              <a:t>‹#›</a:t>
            </a:fld>
            <a:endParaRPr lang="cs-CZ"/>
          </a:p>
        </p:txBody>
      </p:sp>
    </p:spTree>
    <p:extLst>
      <p:ext uri="{BB962C8B-B14F-4D97-AF65-F5344CB8AC3E}">
        <p14:creationId xmlns:p14="http://schemas.microsoft.com/office/powerpoint/2010/main" val="3708674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1A47D80-C38B-6EE4-5039-2B1C1F8CE0B2}"/>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E4D18F39-943A-508C-2377-A29087919A4D}"/>
              </a:ext>
            </a:extLst>
          </p:cNvPr>
          <p:cNvSpPr>
            <a:spLocks noGrp="1"/>
          </p:cNvSpPr>
          <p:nvPr>
            <p:ph sz="half" idx="1"/>
          </p:nvPr>
        </p:nvSpPr>
        <p:spPr>
          <a:xfrm>
            <a:off x="838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obsah 3">
            <a:extLst>
              <a:ext uri="{FF2B5EF4-FFF2-40B4-BE49-F238E27FC236}">
                <a16:creationId xmlns:a16="http://schemas.microsoft.com/office/drawing/2014/main" id="{33FDD2FC-96B6-1BE7-7774-53AEFBB11DFA}"/>
              </a:ext>
            </a:extLst>
          </p:cNvPr>
          <p:cNvSpPr>
            <a:spLocks noGrp="1"/>
          </p:cNvSpPr>
          <p:nvPr>
            <p:ph sz="half" idx="2"/>
          </p:nvPr>
        </p:nvSpPr>
        <p:spPr>
          <a:xfrm>
            <a:off x="6172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685A7E4A-0984-D09C-E48E-D3269AAA997C}"/>
              </a:ext>
            </a:extLst>
          </p:cNvPr>
          <p:cNvSpPr>
            <a:spLocks noGrp="1"/>
          </p:cNvSpPr>
          <p:nvPr>
            <p:ph type="dt" sz="half" idx="10"/>
          </p:nvPr>
        </p:nvSpPr>
        <p:spPr/>
        <p:txBody>
          <a:bodyPr/>
          <a:lstStyle/>
          <a:p>
            <a:fld id="{24B08C81-8064-4A03-8180-5CCE323E54FE}" type="datetimeFigureOut">
              <a:rPr lang="cs-CZ" smtClean="0"/>
              <a:t>19.08.2026</a:t>
            </a:fld>
            <a:endParaRPr lang="cs-CZ"/>
          </a:p>
        </p:txBody>
      </p:sp>
      <p:sp>
        <p:nvSpPr>
          <p:cNvPr id="6" name="Zástupný symbol pro zápatí 5">
            <a:extLst>
              <a:ext uri="{FF2B5EF4-FFF2-40B4-BE49-F238E27FC236}">
                <a16:creationId xmlns:a16="http://schemas.microsoft.com/office/drawing/2014/main" id="{BDAFD55D-7878-FF86-CB4E-5777F0981F8B}"/>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BE092368-C709-7F7C-B8C3-426D1C21487B}"/>
              </a:ext>
            </a:extLst>
          </p:cNvPr>
          <p:cNvSpPr>
            <a:spLocks noGrp="1"/>
          </p:cNvSpPr>
          <p:nvPr>
            <p:ph type="sldNum" sz="quarter" idx="12"/>
          </p:nvPr>
        </p:nvSpPr>
        <p:spPr/>
        <p:txBody>
          <a:bodyPr/>
          <a:lstStyle/>
          <a:p>
            <a:fld id="{80FFC568-AF93-46E6-A64A-673A27248678}" type="slidenum">
              <a:rPr lang="cs-CZ" smtClean="0"/>
              <a:t>‹#›</a:t>
            </a:fld>
            <a:endParaRPr lang="cs-CZ"/>
          </a:p>
        </p:txBody>
      </p:sp>
    </p:spTree>
    <p:extLst>
      <p:ext uri="{BB962C8B-B14F-4D97-AF65-F5344CB8AC3E}">
        <p14:creationId xmlns:p14="http://schemas.microsoft.com/office/powerpoint/2010/main" val="2267285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AA64FD4-557D-30FA-23DE-3D00049A75F7}"/>
              </a:ext>
            </a:extLst>
          </p:cNvPr>
          <p:cNvSpPr>
            <a:spLocks noGrp="1"/>
          </p:cNvSpPr>
          <p:nvPr>
            <p:ph type="title"/>
          </p:nvPr>
        </p:nvSpPr>
        <p:spPr>
          <a:xfrm>
            <a:off x="839788" y="365125"/>
            <a:ext cx="10515600" cy="1325563"/>
          </a:xfrm>
        </p:spPr>
        <p:txBody>
          <a:bodyPr/>
          <a:lstStyle/>
          <a:p>
            <a:r>
              <a:rPr lang="cs-CZ"/>
              <a:t>Kliknutím lze upravit styl.</a:t>
            </a:r>
          </a:p>
        </p:txBody>
      </p:sp>
      <p:sp>
        <p:nvSpPr>
          <p:cNvPr id="3" name="Zástupný text 2">
            <a:extLst>
              <a:ext uri="{FF2B5EF4-FFF2-40B4-BE49-F238E27FC236}">
                <a16:creationId xmlns:a16="http://schemas.microsoft.com/office/drawing/2014/main" id="{4A42EE87-0BDA-EE0D-3317-8EEC2A99B3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Zástupný obsah 3">
            <a:extLst>
              <a:ext uri="{FF2B5EF4-FFF2-40B4-BE49-F238E27FC236}">
                <a16:creationId xmlns:a16="http://schemas.microsoft.com/office/drawing/2014/main" id="{5DBC9E72-CABB-EDDB-4D38-E296B3BE4E56}"/>
              </a:ext>
            </a:extLst>
          </p:cNvPr>
          <p:cNvSpPr>
            <a:spLocks noGrp="1"/>
          </p:cNvSpPr>
          <p:nvPr>
            <p:ph sz="half" idx="2"/>
          </p:nvPr>
        </p:nvSpPr>
        <p:spPr>
          <a:xfrm>
            <a:off x="839788"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text 4">
            <a:extLst>
              <a:ext uri="{FF2B5EF4-FFF2-40B4-BE49-F238E27FC236}">
                <a16:creationId xmlns:a16="http://schemas.microsoft.com/office/drawing/2014/main" id="{BCEC5E96-0491-D8F3-59BC-10AA5D52F6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Zástupný obsah 5">
            <a:extLst>
              <a:ext uri="{FF2B5EF4-FFF2-40B4-BE49-F238E27FC236}">
                <a16:creationId xmlns:a16="http://schemas.microsoft.com/office/drawing/2014/main" id="{AC47262A-9075-9504-0EC6-56D2740D183A}"/>
              </a:ext>
            </a:extLst>
          </p:cNvPr>
          <p:cNvSpPr>
            <a:spLocks noGrp="1"/>
          </p:cNvSpPr>
          <p:nvPr>
            <p:ph sz="quarter" idx="4"/>
          </p:nvPr>
        </p:nvSpPr>
        <p:spPr>
          <a:xfrm>
            <a:off x="6172200"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49623CE7-5DB0-2F75-9686-A151A712D0EC}"/>
              </a:ext>
            </a:extLst>
          </p:cNvPr>
          <p:cNvSpPr>
            <a:spLocks noGrp="1"/>
          </p:cNvSpPr>
          <p:nvPr>
            <p:ph type="dt" sz="half" idx="10"/>
          </p:nvPr>
        </p:nvSpPr>
        <p:spPr/>
        <p:txBody>
          <a:bodyPr/>
          <a:lstStyle/>
          <a:p>
            <a:fld id="{24B08C81-8064-4A03-8180-5CCE323E54FE}" type="datetimeFigureOut">
              <a:rPr lang="cs-CZ" smtClean="0"/>
              <a:t>19.08.2026</a:t>
            </a:fld>
            <a:endParaRPr lang="cs-CZ"/>
          </a:p>
        </p:txBody>
      </p:sp>
      <p:sp>
        <p:nvSpPr>
          <p:cNvPr id="8" name="Zástupný symbol pro zápatí 7">
            <a:extLst>
              <a:ext uri="{FF2B5EF4-FFF2-40B4-BE49-F238E27FC236}">
                <a16:creationId xmlns:a16="http://schemas.microsoft.com/office/drawing/2014/main" id="{6407CE39-DB7A-D215-83F0-EF78FD94E620}"/>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022822AE-3D24-60A2-2C3B-B271CAC5C9D1}"/>
              </a:ext>
            </a:extLst>
          </p:cNvPr>
          <p:cNvSpPr>
            <a:spLocks noGrp="1"/>
          </p:cNvSpPr>
          <p:nvPr>
            <p:ph type="sldNum" sz="quarter" idx="12"/>
          </p:nvPr>
        </p:nvSpPr>
        <p:spPr/>
        <p:txBody>
          <a:bodyPr/>
          <a:lstStyle/>
          <a:p>
            <a:fld id="{80FFC568-AF93-46E6-A64A-673A27248678}" type="slidenum">
              <a:rPr lang="cs-CZ" smtClean="0"/>
              <a:t>‹#›</a:t>
            </a:fld>
            <a:endParaRPr lang="cs-CZ"/>
          </a:p>
        </p:txBody>
      </p:sp>
    </p:spTree>
    <p:extLst>
      <p:ext uri="{BB962C8B-B14F-4D97-AF65-F5344CB8AC3E}">
        <p14:creationId xmlns:p14="http://schemas.microsoft.com/office/powerpoint/2010/main" val="3789543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45788E1-499B-2D20-CA07-81204C2A64B7}"/>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1B5A2EDF-958F-A982-2A88-72548DDE5B65}"/>
              </a:ext>
            </a:extLst>
          </p:cNvPr>
          <p:cNvSpPr>
            <a:spLocks noGrp="1"/>
          </p:cNvSpPr>
          <p:nvPr>
            <p:ph type="dt" sz="half" idx="10"/>
          </p:nvPr>
        </p:nvSpPr>
        <p:spPr/>
        <p:txBody>
          <a:bodyPr/>
          <a:lstStyle/>
          <a:p>
            <a:fld id="{24B08C81-8064-4A03-8180-5CCE323E54FE}" type="datetimeFigureOut">
              <a:rPr lang="cs-CZ" smtClean="0"/>
              <a:t>19.08.2026</a:t>
            </a:fld>
            <a:endParaRPr lang="cs-CZ"/>
          </a:p>
        </p:txBody>
      </p:sp>
      <p:sp>
        <p:nvSpPr>
          <p:cNvPr id="4" name="Zástupný symbol pro zápatí 3">
            <a:extLst>
              <a:ext uri="{FF2B5EF4-FFF2-40B4-BE49-F238E27FC236}">
                <a16:creationId xmlns:a16="http://schemas.microsoft.com/office/drawing/2014/main" id="{0EA25443-63FB-F363-CC1F-3134E4E0FF2D}"/>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7D2C9DE5-E544-DF2D-3A30-BABC56458E63}"/>
              </a:ext>
            </a:extLst>
          </p:cNvPr>
          <p:cNvSpPr>
            <a:spLocks noGrp="1"/>
          </p:cNvSpPr>
          <p:nvPr>
            <p:ph type="sldNum" sz="quarter" idx="12"/>
          </p:nvPr>
        </p:nvSpPr>
        <p:spPr/>
        <p:txBody>
          <a:bodyPr/>
          <a:lstStyle/>
          <a:p>
            <a:fld id="{80FFC568-AF93-46E6-A64A-673A27248678}" type="slidenum">
              <a:rPr lang="cs-CZ" smtClean="0"/>
              <a:t>‹#›</a:t>
            </a:fld>
            <a:endParaRPr lang="cs-CZ"/>
          </a:p>
        </p:txBody>
      </p:sp>
    </p:spTree>
    <p:extLst>
      <p:ext uri="{BB962C8B-B14F-4D97-AF65-F5344CB8AC3E}">
        <p14:creationId xmlns:p14="http://schemas.microsoft.com/office/powerpoint/2010/main" val="2908002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3AAF1232-DBE1-E21D-B960-1E6722AF1DD8}"/>
              </a:ext>
            </a:extLst>
          </p:cNvPr>
          <p:cNvSpPr>
            <a:spLocks noGrp="1"/>
          </p:cNvSpPr>
          <p:nvPr>
            <p:ph type="dt" sz="half" idx="10"/>
          </p:nvPr>
        </p:nvSpPr>
        <p:spPr/>
        <p:txBody>
          <a:bodyPr/>
          <a:lstStyle/>
          <a:p>
            <a:fld id="{24B08C81-8064-4A03-8180-5CCE323E54FE}" type="datetimeFigureOut">
              <a:rPr lang="cs-CZ" smtClean="0"/>
              <a:t>19.08.2026</a:t>
            </a:fld>
            <a:endParaRPr lang="cs-CZ"/>
          </a:p>
        </p:txBody>
      </p:sp>
      <p:sp>
        <p:nvSpPr>
          <p:cNvPr id="3" name="Zástupný symbol pro zápatí 2">
            <a:extLst>
              <a:ext uri="{FF2B5EF4-FFF2-40B4-BE49-F238E27FC236}">
                <a16:creationId xmlns:a16="http://schemas.microsoft.com/office/drawing/2014/main" id="{E15FCCB0-E3E4-6C81-ABE2-F8A2781FFB58}"/>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C88C0006-367E-E66E-77E3-0B47235BC160}"/>
              </a:ext>
            </a:extLst>
          </p:cNvPr>
          <p:cNvSpPr>
            <a:spLocks noGrp="1"/>
          </p:cNvSpPr>
          <p:nvPr>
            <p:ph type="sldNum" sz="quarter" idx="12"/>
          </p:nvPr>
        </p:nvSpPr>
        <p:spPr/>
        <p:txBody>
          <a:bodyPr/>
          <a:lstStyle/>
          <a:p>
            <a:fld id="{80FFC568-AF93-46E6-A64A-673A27248678}" type="slidenum">
              <a:rPr lang="cs-CZ" smtClean="0"/>
              <a:t>‹#›</a:t>
            </a:fld>
            <a:endParaRPr lang="cs-CZ"/>
          </a:p>
        </p:txBody>
      </p:sp>
    </p:spTree>
    <p:extLst>
      <p:ext uri="{BB962C8B-B14F-4D97-AF65-F5344CB8AC3E}">
        <p14:creationId xmlns:p14="http://schemas.microsoft.com/office/powerpoint/2010/main" val="2095737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87CC0B1-3105-3FC2-C23B-A56CC17AAEA6}"/>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obsah 2">
            <a:extLst>
              <a:ext uri="{FF2B5EF4-FFF2-40B4-BE49-F238E27FC236}">
                <a16:creationId xmlns:a16="http://schemas.microsoft.com/office/drawing/2014/main" id="{DD24D6C4-E6B2-F623-00AE-84E330D4D8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text 3">
            <a:extLst>
              <a:ext uri="{FF2B5EF4-FFF2-40B4-BE49-F238E27FC236}">
                <a16:creationId xmlns:a16="http://schemas.microsoft.com/office/drawing/2014/main" id="{12E5B906-8260-89A0-0579-19551EF96B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0756FCEB-49AF-DD5E-61E2-87F2F56B02B6}"/>
              </a:ext>
            </a:extLst>
          </p:cNvPr>
          <p:cNvSpPr>
            <a:spLocks noGrp="1"/>
          </p:cNvSpPr>
          <p:nvPr>
            <p:ph type="dt" sz="half" idx="10"/>
          </p:nvPr>
        </p:nvSpPr>
        <p:spPr/>
        <p:txBody>
          <a:bodyPr/>
          <a:lstStyle/>
          <a:p>
            <a:fld id="{24B08C81-8064-4A03-8180-5CCE323E54FE}" type="datetimeFigureOut">
              <a:rPr lang="cs-CZ" smtClean="0"/>
              <a:t>19.08.2026</a:t>
            </a:fld>
            <a:endParaRPr lang="cs-CZ"/>
          </a:p>
        </p:txBody>
      </p:sp>
      <p:sp>
        <p:nvSpPr>
          <p:cNvPr id="6" name="Zástupný symbol pro zápatí 5">
            <a:extLst>
              <a:ext uri="{FF2B5EF4-FFF2-40B4-BE49-F238E27FC236}">
                <a16:creationId xmlns:a16="http://schemas.microsoft.com/office/drawing/2014/main" id="{90E14E66-56C8-2BE6-30CF-BB0C34AA8C12}"/>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843945E1-B1F3-5F9A-06EC-74093F34B460}"/>
              </a:ext>
            </a:extLst>
          </p:cNvPr>
          <p:cNvSpPr>
            <a:spLocks noGrp="1"/>
          </p:cNvSpPr>
          <p:nvPr>
            <p:ph type="sldNum" sz="quarter" idx="12"/>
          </p:nvPr>
        </p:nvSpPr>
        <p:spPr/>
        <p:txBody>
          <a:bodyPr/>
          <a:lstStyle/>
          <a:p>
            <a:fld id="{80FFC568-AF93-46E6-A64A-673A27248678}" type="slidenum">
              <a:rPr lang="cs-CZ" smtClean="0"/>
              <a:t>‹#›</a:t>
            </a:fld>
            <a:endParaRPr lang="cs-CZ"/>
          </a:p>
        </p:txBody>
      </p:sp>
    </p:spTree>
    <p:extLst>
      <p:ext uri="{BB962C8B-B14F-4D97-AF65-F5344CB8AC3E}">
        <p14:creationId xmlns:p14="http://schemas.microsoft.com/office/powerpoint/2010/main" val="4209534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146DABE-6EA9-59AA-65E7-647A984107DD}"/>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obrázku 2">
            <a:extLst>
              <a:ext uri="{FF2B5EF4-FFF2-40B4-BE49-F238E27FC236}">
                <a16:creationId xmlns:a16="http://schemas.microsoft.com/office/drawing/2014/main" id="{33D41729-4D95-68CB-ED65-7C2EF472E0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text 3">
            <a:extLst>
              <a:ext uri="{FF2B5EF4-FFF2-40B4-BE49-F238E27FC236}">
                <a16:creationId xmlns:a16="http://schemas.microsoft.com/office/drawing/2014/main" id="{4C233CA8-D6E5-3D40-2FFA-0C6AB24999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E274E466-1A5D-C111-BE04-C785E53E2CA9}"/>
              </a:ext>
            </a:extLst>
          </p:cNvPr>
          <p:cNvSpPr>
            <a:spLocks noGrp="1"/>
          </p:cNvSpPr>
          <p:nvPr>
            <p:ph type="dt" sz="half" idx="10"/>
          </p:nvPr>
        </p:nvSpPr>
        <p:spPr/>
        <p:txBody>
          <a:bodyPr/>
          <a:lstStyle/>
          <a:p>
            <a:fld id="{24B08C81-8064-4A03-8180-5CCE323E54FE}" type="datetimeFigureOut">
              <a:rPr lang="cs-CZ" smtClean="0"/>
              <a:t>19.08.2026</a:t>
            </a:fld>
            <a:endParaRPr lang="cs-CZ"/>
          </a:p>
        </p:txBody>
      </p:sp>
      <p:sp>
        <p:nvSpPr>
          <p:cNvPr id="6" name="Zástupný symbol pro zápatí 5">
            <a:extLst>
              <a:ext uri="{FF2B5EF4-FFF2-40B4-BE49-F238E27FC236}">
                <a16:creationId xmlns:a16="http://schemas.microsoft.com/office/drawing/2014/main" id="{4DC28559-3A95-60F6-0648-46C2DCA22C25}"/>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CB448556-A370-5BB8-46F3-7C65C705C219}"/>
              </a:ext>
            </a:extLst>
          </p:cNvPr>
          <p:cNvSpPr>
            <a:spLocks noGrp="1"/>
          </p:cNvSpPr>
          <p:nvPr>
            <p:ph type="sldNum" sz="quarter" idx="12"/>
          </p:nvPr>
        </p:nvSpPr>
        <p:spPr/>
        <p:txBody>
          <a:bodyPr/>
          <a:lstStyle/>
          <a:p>
            <a:fld id="{80FFC568-AF93-46E6-A64A-673A27248678}" type="slidenum">
              <a:rPr lang="cs-CZ" smtClean="0"/>
              <a:t>‹#›</a:t>
            </a:fld>
            <a:endParaRPr lang="cs-CZ"/>
          </a:p>
        </p:txBody>
      </p:sp>
    </p:spTree>
    <p:extLst>
      <p:ext uri="{BB962C8B-B14F-4D97-AF65-F5344CB8AC3E}">
        <p14:creationId xmlns:p14="http://schemas.microsoft.com/office/powerpoint/2010/main" val="2028545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3A9DE2B-B7A0-669A-FF93-3A9A34079ABA}"/>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873D2B35-66F8-A55F-C9AA-DAEE8F8CCF1C}"/>
              </a:ext>
            </a:extLst>
          </p:cNvPr>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792A38DE-2638-FDAF-DAF2-38D47B92DAF1}"/>
              </a:ext>
            </a:extLst>
          </p:cNvPr>
          <p:cNvSpPr>
            <a:spLocks noGrp="1"/>
          </p:cNvSpPr>
          <p:nvPr>
            <p:ph type="dt" sz="half" idx="10"/>
          </p:nvPr>
        </p:nvSpPr>
        <p:spPr/>
        <p:txBody>
          <a:bodyPr/>
          <a:lstStyle/>
          <a:p>
            <a:fld id="{24B08C81-8064-4A03-8180-5CCE323E54FE}" type="datetimeFigureOut">
              <a:rPr lang="cs-CZ" smtClean="0"/>
              <a:t>19.08.2026</a:t>
            </a:fld>
            <a:endParaRPr lang="cs-CZ"/>
          </a:p>
        </p:txBody>
      </p:sp>
      <p:sp>
        <p:nvSpPr>
          <p:cNvPr id="5" name="Zástupný symbol pro zápatí 4">
            <a:extLst>
              <a:ext uri="{FF2B5EF4-FFF2-40B4-BE49-F238E27FC236}">
                <a16:creationId xmlns:a16="http://schemas.microsoft.com/office/drawing/2014/main" id="{41FE65CF-9724-8693-7836-6C0C252A9762}"/>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70FE0E05-CF05-5A3C-B08C-C0145870565B}"/>
              </a:ext>
            </a:extLst>
          </p:cNvPr>
          <p:cNvSpPr>
            <a:spLocks noGrp="1"/>
          </p:cNvSpPr>
          <p:nvPr>
            <p:ph type="sldNum" sz="quarter" idx="12"/>
          </p:nvPr>
        </p:nvSpPr>
        <p:spPr/>
        <p:txBody>
          <a:bodyPr/>
          <a:lstStyle/>
          <a:p>
            <a:fld id="{80FFC568-AF93-46E6-A64A-673A27248678}" type="slidenum">
              <a:rPr lang="cs-CZ" smtClean="0"/>
              <a:t>‹#›</a:t>
            </a:fld>
            <a:endParaRPr lang="cs-CZ"/>
          </a:p>
        </p:txBody>
      </p:sp>
    </p:spTree>
    <p:extLst>
      <p:ext uri="{BB962C8B-B14F-4D97-AF65-F5344CB8AC3E}">
        <p14:creationId xmlns:p14="http://schemas.microsoft.com/office/powerpoint/2010/main" val="1654507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FE5A45F3-E60F-E777-9101-9D8441EDE5BD}"/>
              </a:ext>
            </a:extLst>
          </p:cNvPr>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2B4872E2-DB9A-A208-F2E3-79420DF03119}"/>
              </a:ext>
            </a:extLst>
          </p:cNvPr>
          <p:cNvSpPr>
            <a:spLocks noGrp="1"/>
          </p:cNvSpPr>
          <p:nvPr>
            <p:ph type="body" orient="vert" idx="1"/>
          </p:nvPr>
        </p:nvSpPr>
        <p:spPr>
          <a:xfrm>
            <a:off x="838200" y="365125"/>
            <a:ext cx="7734300" cy="5811838"/>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72479577-F5EA-B38A-AF8F-49141CC8AA22}"/>
              </a:ext>
            </a:extLst>
          </p:cNvPr>
          <p:cNvSpPr>
            <a:spLocks noGrp="1"/>
          </p:cNvSpPr>
          <p:nvPr>
            <p:ph type="dt" sz="half" idx="10"/>
          </p:nvPr>
        </p:nvSpPr>
        <p:spPr/>
        <p:txBody>
          <a:bodyPr/>
          <a:lstStyle/>
          <a:p>
            <a:fld id="{24B08C81-8064-4A03-8180-5CCE323E54FE}" type="datetimeFigureOut">
              <a:rPr lang="cs-CZ" smtClean="0"/>
              <a:t>19.08.2026</a:t>
            </a:fld>
            <a:endParaRPr lang="cs-CZ"/>
          </a:p>
        </p:txBody>
      </p:sp>
      <p:sp>
        <p:nvSpPr>
          <p:cNvPr id="5" name="Zástupný symbol pro zápatí 4">
            <a:extLst>
              <a:ext uri="{FF2B5EF4-FFF2-40B4-BE49-F238E27FC236}">
                <a16:creationId xmlns:a16="http://schemas.microsoft.com/office/drawing/2014/main" id="{6BD7BC33-908F-7557-A483-FDD65890679A}"/>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D712FC37-6A80-2120-ABC5-58B5211C49AA}"/>
              </a:ext>
            </a:extLst>
          </p:cNvPr>
          <p:cNvSpPr>
            <a:spLocks noGrp="1"/>
          </p:cNvSpPr>
          <p:nvPr>
            <p:ph type="sldNum" sz="quarter" idx="12"/>
          </p:nvPr>
        </p:nvSpPr>
        <p:spPr/>
        <p:txBody>
          <a:bodyPr/>
          <a:lstStyle/>
          <a:p>
            <a:fld id="{80FFC568-AF93-46E6-A64A-673A27248678}" type="slidenum">
              <a:rPr lang="cs-CZ" smtClean="0"/>
              <a:t>‹#›</a:t>
            </a:fld>
            <a:endParaRPr lang="cs-CZ"/>
          </a:p>
        </p:txBody>
      </p:sp>
    </p:spTree>
    <p:extLst>
      <p:ext uri="{BB962C8B-B14F-4D97-AF65-F5344CB8AC3E}">
        <p14:creationId xmlns:p14="http://schemas.microsoft.com/office/powerpoint/2010/main" val="3492223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3B11D73E-404C-2650-0F2F-2F320CDB7F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CEE066A8-F746-114F-007B-01472DC699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7C903721-798A-EC85-0583-7E3061615B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B08C81-8064-4A03-8180-5CCE323E54FE}" type="datetimeFigureOut">
              <a:rPr lang="cs-CZ" smtClean="0"/>
              <a:t>19.08.2026</a:t>
            </a:fld>
            <a:endParaRPr lang="cs-CZ"/>
          </a:p>
        </p:txBody>
      </p:sp>
      <p:sp>
        <p:nvSpPr>
          <p:cNvPr id="5" name="Zástupný symbol pro zápatí 4">
            <a:extLst>
              <a:ext uri="{FF2B5EF4-FFF2-40B4-BE49-F238E27FC236}">
                <a16:creationId xmlns:a16="http://schemas.microsoft.com/office/drawing/2014/main" id="{498BFBD5-C06E-32A4-DFA3-F68E626027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F9506E56-8BEF-A261-40C1-0FAB7FE7F5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FFC568-AF93-46E6-A64A-673A27248678}" type="slidenum">
              <a:rPr lang="cs-CZ" smtClean="0"/>
              <a:t>‹#›</a:t>
            </a:fld>
            <a:endParaRPr lang="cs-CZ"/>
          </a:p>
        </p:txBody>
      </p:sp>
    </p:spTree>
    <p:extLst>
      <p:ext uri="{BB962C8B-B14F-4D97-AF65-F5344CB8AC3E}">
        <p14:creationId xmlns:p14="http://schemas.microsoft.com/office/powerpoint/2010/main" val="30160586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svscr.cz/wp-content/files/zvirata/Prezentace-AMP-a-jeho-eradikace-v-CR-2025.pdf" TargetMode="External"/><Relationship Id="rId2" Type="http://schemas.openxmlformats.org/officeDocument/2006/relationships/hyperlink" Target="https://www.svscr.cz/wp-content/files/zvirata/Zaverecna-zprava-z-pusobeni-PCR-u-AMP-2024.pdf" TargetMode="External"/><Relationship Id="rId1" Type="http://schemas.openxmlformats.org/officeDocument/2006/relationships/slideLayout" Target="../slideLayouts/slideLayout2.xml"/><Relationship Id="rId5" Type="http://schemas.openxmlformats.org/officeDocument/2006/relationships/hyperlink" Target="https://www.svscr.cz/u-uhynulych-zajicu-na-jihu-moravy-byla-potvrzena-myxomatoza/" TargetMode="External"/><Relationship Id="rId4" Type="http://schemas.openxmlformats.org/officeDocument/2006/relationships/hyperlink" Target="https://www.svscr.cz/informace-k-probihajicimu-monitoringu-aujeszkyho-choroby-u-prasat-divokych/" TargetMode="External"/></Relationships>
</file>

<file path=ppt/slides/_rels/slide4.xml.rels><?xml version="1.0" encoding="UTF-8" standalone="yes"?>
<Relationships xmlns="http://schemas.openxmlformats.org/package/2006/relationships"><Relationship Id="rId2" Type="http://schemas.openxmlformats.org/officeDocument/2006/relationships/hyperlink" Target="https://www.vulhm.cz/files/uploads/2023/10/701.pd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mze.gov.cz/public/portal/mze/-a89786---RahpQFhf/tiskopis-mysl-mze-1-01-za-rok-2025?_linka=a707880"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package" Target="../embeddings/Microsoft_Word_Document.docx"/><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2329FC3-02E8-D294-4C51-594BE86AEEA6}"/>
              </a:ext>
            </a:extLst>
          </p:cNvPr>
          <p:cNvSpPr>
            <a:spLocks noGrp="1"/>
          </p:cNvSpPr>
          <p:nvPr>
            <p:ph type="ctrTitle"/>
          </p:nvPr>
        </p:nvSpPr>
        <p:spPr/>
        <p:txBody>
          <a:bodyPr>
            <a:normAutofit/>
          </a:bodyPr>
          <a:lstStyle/>
          <a:p>
            <a:r>
              <a:rPr lang="cs-CZ" sz="4400" b="1" dirty="0"/>
              <a:t>Porada statutárních zástupců a mysliveckých hospodářů uživatelů honiteb ORP Hustopeče</a:t>
            </a:r>
          </a:p>
        </p:txBody>
      </p:sp>
      <p:sp>
        <p:nvSpPr>
          <p:cNvPr id="3" name="Podnadpis 2">
            <a:extLst>
              <a:ext uri="{FF2B5EF4-FFF2-40B4-BE49-F238E27FC236}">
                <a16:creationId xmlns:a16="http://schemas.microsoft.com/office/drawing/2014/main" id="{235F0B82-CE28-30C7-4293-0171F0CA3398}"/>
              </a:ext>
            </a:extLst>
          </p:cNvPr>
          <p:cNvSpPr>
            <a:spLocks noGrp="1"/>
          </p:cNvSpPr>
          <p:nvPr>
            <p:ph type="subTitle" idx="1"/>
          </p:nvPr>
        </p:nvSpPr>
        <p:spPr/>
        <p:txBody>
          <a:bodyPr>
            <a:normAutofit/>
          </a:bodyPr>
          <a:lstStyle/>
          <a:p>
            <a:endParaRPr lang="cs-CZ" sz="3200" b="1" dirty="0"/>
          </a:p>
          <a:p>
            <a:r>
              <a:rPr lang="cs-CZ" sz="4000" b="1" dirty="0"/>
              <a:t>Hustopeče 25.03.2026</a:t>
            </a:r>
          </a:p>
        </p:txBody>
      </p:sp>
    </p:spTree>
    <p:extLst>
      <p:ext uri="{BB962C8B-B14F-4D97-AF65-F5344CB8AC3E}">
        <p14:creationId xmlns:p14="http://schemas.microsoft.com/office/powerpoint/2010/main" val="810880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FCAF459-134C-6666-92FA-5569CACA5599}"/>
              </a:ext>
            </a:extLst>
          </p:cNvPr>
          <p:cNvSpPr>
            <a:spLocks noGrp="1"/>
          </p:cNvSpPr>
          <p:nvPr>
            <p:ph type="title"/>
          </p:nvPr>
        </p:nvSpPr>
        <p:spPr/>
        <p:txBody>
          <a:bodyPr/>
          <a:lstStyle/>
          <a:p>
            <a:r>
              <a:rPr lang="cs-CZ" dirty="0"/>
              <a:t>Program porady:</a:t>
            </a:r>
          </a:p>
        </p:txBody>
      </p:sp>
      <p:sp>
        <p:nvSpPr>
          <p:cNvPr id="3" name="Zástupný obsah 2">
            <a:extLst>
              <a:ext uri="{FF2B5EF4-FFF2-40B4-BE49-F238E27FC236}">
                <a16:creationId xmlns:a16="http://schemas.microsoft.com/office/drawing/2014/main" id="{12C15179-0322-641D-CF4C-4D714BDDA405}"/>
              </a:ext>
            </a:extLst>
          </p:cNvPr>
          <p:cNvSpPr>
            <a:spLocks noGrp="1"/>
          </p:cNvSpPr>
          <p:nvPr>
            <p:ph idx="1"/>
          </p:nvPr>
        </p:nvSpPr>
        <p:spPr/>
        <p:txBody>
          <a:bodyPr/>
          <a:lstStyle/>
          <a:p>
            <a:pPr marL="342900" lvl="0" indent="-342900" algn="just" hangingPunct="0">
              <a:buFont typeface="+mj-lt"/>
              <a:buAutoNum type="arabicParenR"/>
            </a:pPr>
            <a:r>
              <a:rPr lang="cs-CZ" b="1" dirty="0">
                <a:effectLst/>
                <a:ea typeface="Times New Roman" panose="02020603050405020304" pitchFamily="18" charset="0"/>
                <a:cs typeface="Times New Roman" panose="02020603050405020304" pitchFamily="18" charset="0"/>
              </a:rPr>
              <a:t>Veterinární problematika</a:t>
            </a:r>
          </a:p>
          <a:p>
            <a:pPr marL="342900" lvl="0" indent="-342900" algn="just" hangingPunct="0">
              <a:buFont typeface="+mj-lt"/>
              <a:buAutoNum type="arabicParenR"/>
            </a:pPr>
            <a:r>
              <a:rPr lang="cs-CZ" b="1" dirty="0">
                <a:effectLst/>
                <a:ea typeface="Times New Roman" panose="02020603050405020304" pitchFamily="18" charset="0"/>
                <a:cs typeface="Times New Roman" panose="02020603050405020304" pitchFamily="18" charset="0"/>
              </a:rPr>
              <a:t>Myslivecká statistika</a:t>
            </a:r>
          </a:p>
          <a:p>
            <a:pPr marL="342900" lvl="0" indent="-342900" algn="just" hangingPunct="0">
              <a:buFont typeface="+mj-lt"/>
              <a:buAutoNum type="arabicParenR"/>
            </a:pPr>
            <a:r>
              <a:rPr lang="cs-CZ" b="1" dirty="0">
                <a:effectLst/>
                <a:ea typeface="Times New Roman" panose="02020603050405020304" pitchFamily="18" charset="0"/>
                <a:cs typeface="Times New Roman" panose="02020603050405020304" pitchFamily="18" charset="0"/>
              </a:rPr>
              <a:t>Myslivecké plánování</a:t>
            </a:r>
          </a:p>
          <a:p>
            <a:pPr marL="342900" lvl="0" indent="-342900" algn="just" hangingPunct="0">
              <a:buFont typeface="+mj-lt"/>
              <a:buAutoNum type="arabicParenR"/>
            </a:pPr>
            <a:r>
              <a:rPr lang="cs-CZ" b="1" dirty="0">
                <a:effectLst/>
                <a:ea typeface="Times New Roman" panose="02020603050405020304" pitchFamily="18" charset="0"/>
                <a:cs typeface="Times New Roman" panose="02020603050405020304" pitchFamily="18" charset="0"/>
              </a:rPr>
              <a:t>Myslivecké stráže a myslivečtí hospodáři</a:t>
            </a:r>
          </a:p>
          <a:p>
            <a:pPr marL="342900" lvl="0" indent="-342900" algn="just" hangingPunct="0">
              <a:buFont typeface="+mj-lt"/>
              <a:buAutoNum type="arabicParenR"/>
            </a:pPr>
            <a:r>
              <a:rPr lang="cs-CZ" b="1" dirty="0">
                <a:effectLst/>
                <a:ea typeface="Times New Roman" panose="02020603050405020304" pitchFamily="18" charset="0"/>
                <a:cs typeface="Times New Roman" panose="02020603050405020304" pitchFamily="18" charset="0"/>
              </a:rPr>
              <a:t>Škody zvěří</a:t>
            </a:r>
          </a:p>
          <a:p>
            <a:pPr marL="342900" lvl="0" indent="-342900" algn="just" hangingPunct="0">
              <a:buFont typeface="+mj-lt"/>
              <a:buAutoNum type="arabicParenR"/>
            </a:pPr>
            <a:r>
              <a:rPr lang="cs-CZ" b="1" dirty="0">
                <a:effectLst/>
                <a:ea typeface="Times New Roman" panose="02020603050405020304" pitchFamily="18" charset="0"/>
                <a:cs typeface="Times New Roman" panose="02020603050405020304" pitchFamily="18" charset="0"/>
              </a:rPr>
              <a:t>Podávání žádostí o lov zvěře</a:t>
            </a:r>
          </a:p>
          <a:p>
            <a:pPr marL="342900" lvl="0" indent="-342900" algn="just" hangingPunct="0">
              <a:buFont typeface="+mj-lt"/>
              <a:buAutoNum type="arabicParenR"/>
            </a:pPr>
            <a:r>
              <a:rPr lang="cs-CZ" b="1" dirty="0">
                <a:effectLst/>
                <a:ea typeface="Times New Roman" panose="02020603050405020304" pitchFamily="18" charset="0"/>
                <a:cs typeface="Times New Roman" panose="02020603050405020304" pitchFamily="18" charset="0"/>
              </a:rPr>
              <a:t>Dotazy uživatelů honiteb </a:t>
            </a:r>
          </a:p>
          <a:p>
            <a:endParaRPr lang="cs-CZ" dirty="0"/>
          </a:p>
        </p:txBody>
      </p:sp>
    </p:spTree>
    <p:extLst>
      <p:ext uri="{BB962C8B-B14F-4D97-AF65-F5344CB8AC3E}">
        <p14:creationId xmlns:p14="http://schemas.microsoft.com/office/powerpoint/2010/main" val="3792908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ED839CB-538B-FE7B-2508-2DB48EF75162}"/>
              </a:ext>
            </a:extLst>
          </p:cNvPr>
          <p:cNvSpPr>
            <a:spLocks noGrp="1"/>
          </p:cNvSpPr>
          <p:nvPr>
            <p:ph type="title"/>
          </p:nvPr>
        </p:nvSpPr>
        <p:spPr/>
        <p:txBody>
          <a:bodyPr/>
          <a:lstStyle/>
          <a:p>
            <a:r>
              <a:rPr lang="cs-CZ" dirty="0"/>
              <a:t>Veterinární problematika</a:t>
            </a:r>
          </a:p>
        </p:txBody>
      </p:sp>
      <p:sp>
        <p:nvSpPr>
          <p:cNvPr id="5" name="Zástupný obsah 4">
            <a:extLst>
              <a:ext uri="{FF2B5EF4-FFF2-40B4-BE49-F238E27FC236}">
                <a16:creationId xmlns:a16="http://schemas.microsoft.com/office/drawing/2014/main" id="{16530425-E270-72E7-45FD-461142874E0F}"/>
              </a:ext>
            </a:extLst>
          </p:cNvPr>
          <p:cNvSpPr>
            <a:spLocks noGrp="1"/>
          </p:cNvSpPr>
          <p:nvPr>
            <p:ph idx="1"/>
          </p:nvPr>
        </p:nvSpPr>
        <p:spPr/>
        <p:txBody>
          <a:bodyPr>
            <a:normAutofit fontScale="85000" lnSpcReduction="20000"/>
          </a:bodyPr>
          <a:lstStyle/>
          <a:p>
            <a:r>
              <a:rPr lang="cs-CZ" dirty="0"/>
              <a:t>Africký mor prasat – ČR je po třech letech opět zemí prostou AMP, závěrečná zpráva  </a:t>
            </a:r>
            <a:r>
              <a:rPr lang="cs-CZ" dirty="0">
                <a:hlinkClick r:id="rId2"/>
              </a:rPr>
              <a:t>https://www.svscr.cz/wp-content/files/zvirata/Zaverecna-zprava-z-pusobeni-PCR-u-AMP-2024.pdf</a:t>
            </a:r>
            <a:r>
              <a:rPr lang="cs-CZ" dirty="0"/>
              <a:t> a prezentace zde </a:t>
            </a:r>
            <a:r>
              <a:rPr lang="cs-CZ" dirty="0">
                <a:hlinkClick r:id="rId3"/>
              </a:rPr>
              <a:t>https://www.svscr.cz/wp-content/files/zvirata/Prezentace-AMP-a-jeho-eradikace-v-CR-2025.pdf</a:t>
            </a:r>
            <a:r>
              <a:rPr lang="cs-CZ" dirty="0"/>
              <a:t> </a:t>
            </a:r>
          </a:p>
          <a:p>
            <a:r>
              <a:rPr lang="cs-CZ" dirty="0"/>
              <a:t>Stále platí Nařízení SVS k zamezení šíření afrického moru prasat z února 2025 – toto nařízení je na stránkách města Hustopeče</a:t>
            </a:r>
          </a:p>
          <a:p>
            <a:r>
              <a:rPr lang="cs-CZ" dirty="0" err="1"/>
              <a:t>Aujeszkyho</a:t>
            </a:r>
            <a:r>
              <a:rPr lang="cs-CZ" dirty="0"/>
              <a:t> choroba v letošním roce monitoring, 5% ulovených divočáků bude vyšetřeno na tuto chorobu – odkaz </a:t>
            </a:r>
            <a:r>
              <a:rPr lang="cs-CZ" dirty="0">
                <a:hlinkClick r:id="rId4"/>
              </a:rPr>
              <a:t>https://www.svscr.cz/informace-k-probihajicimu-monitoringu-aujeszkyho-choroby-u-prasat-divokych/</a:t>
            </a:r>
            <a:endParaRPr lang="cs-CZ" dirty="0"/>
          </a:p>
          <a:p>
            <a:r>
              <a:rPr lang="cs-CZ" dirty="0"/>
              <a:t>Ptačí chřipka</a:t>
            </a:r>
          </a:p>
          <a:p>
            <a:r>
              <a:rPr lang="cs-CZ" dirty="0"/>
              <a:t>Slintavka a kulhavka</a:t>
            </a:r>
          </a:p>
          <a:p>
            <a:r>
              <a:rPr lang="cs-CZ" dirty="0"/>
              <a:t>Nákazová situace u zajíců - </a:t>
            </a:r>
            <a:r>
              <a:rPr lang="cs-CZ" dirty="0">
                <a:hlinkClick r:id="rId5"/>
              </a:rPr>
              <a:t>https://www.svscr.cz/u-uhynulych-zajicu-na-jihu-moravy-byla-potvrzena-myxomatoza/</a:t>
            </a:r>
            <a:endParaRPr lang="cs-CZ" dirty="0"/>
          </a:p>
          <a:p>
            <a:endParaRPr lang="cs-CZ" dirty="0"/>
          </a:p>
        </p:txBody>
      </p:sp>
    </p:spTree>
    <p:extLst>
      <p:ext uri="{BB962C8B-B14F-4D97-AF65-F5344CB8AC3E}">
        <p14:creationId xmlns:p14="http://schemas.microsoft.com/office/powerpoint/2010/main" val="1796968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3316131-2596-4F8E-70B0-41B919E4AA58}"/>
              </a:ext>
            </a:extLst>
          </p:cNvPr>
          <p:cNvSpPr>
            <a:spLocks noGrp="1"/>
          </p:cNvSpPr>
          <p:nvPr>
            <p:ph type="title"/>
          </p:nvPr>
        </p:nvSpPr>
        <p:spPr/>
        <p:txBody>
          <a:bodyPr/>
          <a:lstStyle/>
          <a:p>
            <a:pPr algn="ctr"/>
            <a:r>
              <a:rPr lang="cs-CZ" dirty="0"/>
              <a:t>Zajíc polní</a:t>
            </a:r>
          </a:p>
        </p:txBody>
      </p:sp>
      <p:sp>
        <p:nvSpPr>
          <p:cNvPr id="3" name="Zástupný obsah 2">
            <a:extLst>
              <a:ext uri="{FF2B5EF4-FFF2-40B4-BE49-F238E27FC236}">
                <a16:creationId xmlns:a16="http://schemas.microsoft.com/office/drawing/2014/main" id="{9C36C5CA-AF10-BBAA-38E7-E2CD786369D9}"/>
              </a:ext>
            </a:extLst>
          </p:cNvPr>
          <p:cNvSpPr>
            <a:spLocks noGrp="1"/>
          </p:cNvSpPr>
          <p:nvPr>
            <p:ph idx="1"/>
          </p:nvPr>
        </p:nvSpPr>
        <p:spPr/>
        <p:txBody>
          <a:bodyPr/>
          <a:lstStyle/>
          <a:p>
            <a:r>
              <a:rPr lang="cs-CZ" dirty="0">
                <a:hlinkClick r:id="rId2"/>
              </a:rPr>
              <a:t>https://www.vulhm.cz/files/uploads/2023/10/701.pdf</a:t>
            </a:r>
            <a:endParaRPr lang="cs-CZ" dirty="0"/>
          </a:p>
        </p:txBody>
      </p:sp>
    </p:spTree>
    <p:extLst>
      <p:ext uri="{BB962C8B-B14F-4D97-AF65-F5344CB8AC3E}">
        <p14:creationId xmlns:p14="http://schemas.microsoft.com/office/powerpoint/2010/main" val="3896332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900EDE6-E927-DD71-494E-D67BDFE53C76}"/>
              </a:ext>
            </a:extLst>
          </p:cNvPr>
          <p:cNvSpPr>
            <a:spLocks noGrp="1"/>
          </p:cNvSpPr>
          <p:nvPr>
            <p:ph type="title"/>
          </p:nvPr>
        </p:nvSpPr>
        <p:spPr/>
        <p:txBody>
          <a:bodyPr/>
          <a:lstStyle/>
          <a:p>
            <a:pPr algn="ctr"/>
            <a:r>
              <a:rPr lang="cs-CZ" dirty="0"/>
              <a:t>Myslivecká statistika</a:t>
            </a:r>
          </a:p>
        </p:txBody>
      </p:sp>
      <p:sp>
        <p:nvSpPr>
          <p:cNvPr id="3" name="Zástupný obsah 2">
            <a:extLst>
              <a:ext uri="{FF2B5EF4-FFF2-40B4-BE49-F238E27FC236}">
                <a16:creationId xmlns:a16="http://schemas.microsoft.com/office/drawing/2014/main" id="{8778F0AA-57AF-2FA2-9BAD-57DAD6C25FFA}"/>
              </a:ext>
            </a:extLst>
          </p:cNvPr>
          <p:cNvSpPr>
            <a:spLocks noGrp="1"/>
          </p:cNvSpPr>
          <p:nvPr>
            <p:ph idx="1"/>
          </p:nvPr>
        </p:nvSpPr>
        <p:spPr/>
        <p:txBody>
          <a:bodyPr>
            <a:normAutofit fontScale="55000" lnSpcReduction="20000"/>
          </a:bodyPr>
          <a:lstStyle/>
          <a:p>
            <a:r>
              <a:rPr lang="cs-CZ" b="1" dirty="0"/>
              <a:t>Roční výkaz o honitbě, stavu a lovu zvěře od 1.4.2025 do 31.3.2026</a:t>
            </a:r>
          </a:p>
          <a:p>
            <a:r>
              <a:rPr lang="cs-CZ" b="1" dirty="0"/>
              <a:t>Termín odevzdání </a:t>
            </a:r>
            <a:r>
              <a:rPr lang="cs-CZ" b="1" u="sng" dirty="0"/>
              <a:t>do 15.04.2026, ORP na kraj 30.04.2026</a:t>
            </a:r>
          </a:p>
          <a:p>
            <a:r>
              <a:rPr lang="cs-CZ" b="1" u="sng" dirty="0">
                <a:hlinkClick r:id="rId2"/>
              </a:rPr>
              <a:t>https://mze.gov.cz/public/portal/mze/-a89786---RahpQFhf/tiskopis-mysl-mze-1-01-za-rok-2025?_linka=a707880</a:t>
            </a:r>
            <a:endParaRPr lang="cs-CZ" b="1" u="sng" dirty="0"/>
          </a:p>
          <a:p>
            <a:r>
              <a:rPr lang="cs-CZ" b="1" dirty="0"/>
              <a:t>Loňské výkazy s výraznými chybami – sumář za ORP Hustopeče najdete na webových stránkách – OŽP, myslivost</a:t>
            </a:r>
          </a:p>
          <a:p>
            <a:r>
              <a:rPr lang="cs-CZ" b="1" dirty="0"/>
              <a:t>Opakující se chyby:</a:t>
            </a:r>
          </a:p>
          <a:p>
            <a:r>
              <a:rPr lang="cs-CZ" sz="2000" b="1" dirty="0"/>
              <a:t>1. Identifikační kód honitby</a:t>
            </a:r>
          </a:p>
          <a:p>
            <a:r>
              <a:rPr lang="cs-CZ" sz="2000" b="1" dirty="0"/>
              <a:t>2. Boleradice – normované a minimální stavy (strana 2) u zajíce i bažanta jsou, než původně a u zajíce i původně 2. jakostní třída, ve výkazu 3. jakostní třída</a:t>
            </a:r>
          </a:p>
          <a:p>
            <a:r>
              <a:rPr lang="cs-CZ" sz="2000" b="1" dirty="0"/>
              <a:t>3. Brumovice – uvádí JKS u dančí zvěře i když není normována, zajíc polní sčítaný stav nižší než minimální a ještě vykázán lov</a:t>
            </a:r>
          </a:p>
          <a:p>
            <a:r>
              <a:rPr lang="cs-CZ" sz="2000" b="1" dirty="0"/>
              <a:t>4. Diváky (MS) – sčítaný stav zajíce nižší než minimální </a:t>
            </a:r>
          </a:p>
          <a:p>
            <a:r>
              <a:rPr lang="cs-CZ" sz="2000" b="1" dirty="0"/>
              <a:t>5. Klobouky - Martinice na straně 2 výkazu uveden jiný normovaný stav než byl původně uváděn</a:t>
            </a:r>
          </a:p>
          <a:p>
            <a:r>
              <a:rPr lang="cs-CZ" sz="2000" b="1" dirty="0"/>
              <a:t>6. Klobouky – už nejméně 10 let vykazován stále stejný plán lovu a i lov  u srnčí zvěře – 21 srnců, 15 srn a 12 srnčat</a:t>
            </a:r>
          </a:p>
          <a:p>
            <a:r>
              <a:rPr lang="cs-CZ" sz="2000" b="1" dirty="0"/>
              <a:t>7. Kobylí – neuveden JKS zvěře k 31.03. u žádného druhu normované zvěře</a:t>
            </a:r>
          </a:p>
          <a:p>
            <a:r>
              <a:rPr lang="cs-CZ" sz="2000" b="1" dirty="0"/>
              <a:t>8. Němčičky - neuveden JKS zvěře k 31.03. u zajíce a bažanta</a:t>
            </a:r>
          </a:p>
          <a:p>
            <a:r>
              <a:rPr lang="cs-CZ" sz="2000" b="1" dirty="0"/>
              <a:t>6. Nikolčice – neuveden JKS zvěře k 31.03. u žádného druhu normované zvěře, koroptev ve sčítacím listu 26 kusů, MYSL 1-01 30 kusů</a:t>
            </a:r>
          </a:p>
        </p:txBody>
      </p:sp>
    </p:spTree>
    <p:extLst>
      <p:ext uri="{BB962C8B-B14F-4D97-AF65-F5344CB8AC3E}">
        <p14:creationId xmlns:p14="http://schemas.microsoft.com/office/powerpoint/2010/main" val="2700111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DDB1CE3-6526-CE8E-C221-A4FFB38F43AF}"/>
              </a:ext>
            </a:extLst>
          </p:cNvPr>
          <p:cNvSpPr>
            <a:spLocks noGrp="1"/>
          </p:cNvSpPr>
          <p:nvPr>
            <p:ph type="title"/>
          </p:nvPr>
        </p:nvSpPr>
        <p:spPr/>
        <p:txBody>
          <a:bodyPr/>
          <a:lstStyle/>
          <a:p>
            <a:pPr algn="ctr"/>
            <a:r>
              <a:rPr lang="cs-CZ" dirty="0"/>
              <a:t>Myslivecká statistika</a:t>
            </a:r>
          </a:p>
        </p:txBody>
      </p:sp>
      <p:sp>
        <p:nvSpPr>
          <p:cNvPr id="3" name="Zástupný obsah 2">
            <a:extLst>
              <a:ext uri="{FF2B5EF4-FFF2-40B4-BE49-F238E27FC236}">
                <a16:creationId xmlns:a16="http://schemas.microsoft.com/office/drawing/2014/main" id="{4F01292A-5263-5097-C5C7-F7DCC1013858}"/>
              </a:ext>
            </a:extLst>
          </p:cNvPr>
          <p:cNvSpPr>
            <a:spLocks noGrp="1"/>
          </p:cNvSpPr>
          <p:nvPr>
            <p:ph idx="1"/>
          </p:nvPr>
        </p:nvSpPr>
        <p:spPr/>
        <p:txBody>
          <a:bodyPr>
            <a:normAutofit/>
          </a:bodyPr>
          <a:lstStyle/>
          <a:p>
            <a:r>
              <a:rPr lang="cs-CZ" sz="1600" dirty="0"/>
              <a:t>7. Starovice – odevzdal po urgenci 28.04., neuveden JKS zvěře k 31.03. u žádného druhu normované zvěře a neodevzdal ani sčítací list!!!!!!!!!!!!!!!!!!!!!!!!!!!!!</a:t>
            </a:r>
          </a:p>
          <a:p>
            <a:r>
              <a:rPr lang="cs-CZ" sz="1600" dirty="0"/>
              <a:t>8. Starovičky - neuveden JKS zvěře k 31.03. u žádného druhu normované zvěře</a:t>
            </a:r>
          </a:p>
          <a:p>
            <a:r>
              <a:rPr lang="cs-CZ" sz="1600" dirty="0"/>
              <a:t>9. Strachotín – neuveden e-mail předsedy nebo hospodáře, lovečtí psy 3 +1 = 5</a:t>
            </a:r>
          </a:p>
          <a:p>
            <a:r>
              <a:rPr lang="cs-CZ" sz="1600" dirty="0"/>
              <a:t>10. Uherčice – není uveden plán lovu zajíce a bažanta</a:t>
            </a:r>
          </a:p>
          <a:p>
            <a:r>
              <a:rPr lang="cs-CZ" sz="1600" dirty="0"/>
              <a:t>11. Velké Hostěrádky - není uveden plán lovu zajíce a bažanta</a:t>
            </a:r>
          </a:p>
          <a:p>
            <a:r>
              <a:rPr lang="cs-CZ" sz="1600" dirty="0"/>
              <a:t>12. Velké Pavlovice – JKS bažanta 84 + 294 = 380</a:t>
            </a:r>
          </a:p>
          <a:p>
            <a:r>
              <a:rPr lang="cs-CZ" sz="1600" dirty="0"/>
              <a:t>13. Svatá – v měsíční hlášence lov daňčí – v MYSL 1-01 chybí</a:t>
            </a:r>
          </a:p>
          <a:p>
            <a:endParaRPr lang="cs-CZ" sz="1600" dirty="0"/>
          </a:p>
          <a:p>
            <a:r>
              <a:rPr lang="cs-CZ" sz="1600" b="1" dirty="0"/>
              <a:t>Divoká prasata- Křepice nevykázali lov žádného kusu, Uherčice lov 3 kusů a požádali o proplacení dotace za zástřelné</a:t>
            </a:r>
          </a:p>
          <a:p>
            <a:r>
              <a:rPr lang="cs-CZ" sz="1600" b="1" dirty="0"/>
              <a:t>V roce 2022 lovilo černou zvěř a nevykázalo lov v MYSL 1-01 6 uživatelů, tj. 1/4</a:t>
            </a:r>
          </a:p>
        </p:txBody>
      </p:sp>
    </p:spTree>
    <p:extLst>
      <p:ext uri="{BB962C8B-B14F-4D97-AF65-F5344CB8AC3E}">
        <p14:creationId xmlns:p14="http://schemas.microsoft.com/office/powerpoint/2010/main" val="1949621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F40FCA8-6235-01B8-C415-B7793E549934}"/>
              </a:ext>
            </a:extLst>
          </p:cNvPr>
          <p:cNvSpPr>
            <a:spLocks noGrp="1"/>
          </p:cNvSpPr>
          <p:nvPr>
            <p:ph type="title"/>
          </p:nvPr>
        </p:nvSpPr>
        <p:spPr/>
        <p:txBody>
          <a:bodyPr>
            <a:normAutofit/>
          </a:bodyPr>
          <a:lstStyle/>
          <a:p>
            <a:r>
              <a:rPr lang="cs-CZ" sz="3600" dirty="0"/>
              <a:t>Ostatní výkazy podle vyhlášky č. 553/2004 Sb.</a:t>
            </a:r>
          </a:p>
        </p:txBody>
      </p:sp>
      <p:sp>
        <p:nvSpPr>
          <p:cNvPr id="3" name="Zástupný obsah 2">
            <a:extLst>
              <a:ext uri="{FF2B5EF4-FFF2-40B4-BE49-F238E27FC236}">
                <a16:creationId xmlns:a16="http://schemas.microsoft.com/office/drawing/2014/main" id="{59F912D9-084A-7483-54E1-881EE42DE17E}"/>
              </a:ext>
            </a:extLst>
          </p:cNvPr>
          <p:cNvSpPr>
            <a:spLocks noGrp="1"/>
          </p:cNvSpPr>
          <p:nvPr>
            <p:ph idx="1"/>
          </p:nvPr>
        </p:nvSpPr>
        <p:spPr/>
        <p:txBody>
          <a:bodyPr>
            <a:normAutofit lnSpcReduction="10000"/>
          </a:bodyPr>
          <a:lstStyle/>
          <a:p>
            <a:pPr marL="457200" indent="-457200">
              <a:buAutoNum type="arabicPeriod"/>
            </a:pPr>
            <a:r>
              <a:rPr lang="cs-CZ" sz="2400" dirty="0"/>
              <a:t>Plán chovu a lovu pro zvěř spárkatou – termín odevzdání do 25.04.</a:t>
            </a:r>
          </a:p>
          <a:p>
            <a:pPr marL="457200" indent="-457200">
              <a:buFont typeface="Arial" panose="020B0604020202020204" pitchFamily="34" charset="0"/>
              <a:buAutoNum type="arabicPeriod"/>
            </a:pPr>
            <a:r>
              <a:rPr lang="cs-CZ" sz="2400" dirty="0"/>
              <a:t>Plán péče o zvěř - termín odevzdání do 25.04.</a:t>
            </a:r>
          </a:p>
          <a:p>
            <a:pPr marL="457200" indent="-457200">
              <a:buFont typeface="Arial" panose="020B0604020202020204" pitchFamily="34" charset="0"/>
              <a:buAutoNum type="arabicPeriod"/>
            </a:pPr>
            <a:r>
              <a:rPr lang="cs-CZ" sz="2400" dirty="0"/>
              <a:t>Plán počtu loveckých psů - termín odevzdání do 25.04.</a:t>
            </a:r>
          </a:p>
          <a:p>
            <a:pPr marL="457200" indent="-457200">
              <a:buFont typeface="Arial" panose="020B0604020202020204" pitchFamily="34" charset="0"/>
              <a:buAutoNum type="arabicPeriod"/>
            </a:pPr>
            <a:r>
              <a:rPr lang="cs-CZ" sz="2400" dirty="0"/>
              <a:t>Plán chovu a lovu pro zvěř drobnou - termín odevzdání do 25.07. (pozor stav před lovem)</a:t>
            </a:r>
          </a:p>
          <a:p>
            <a:pPr marL="457200" indent="-457200">
              <a:buFont typeface="Arial" panose="020B0604020202020204" pitchFamily="34" charset="0"/>
              <a:buAutoNum type="arabicPeriod"/>
            </a:pPr>
            <a:r>
              <a:rPr lang="cs-CZ" sz="2400" dirty="0"/>
              <a:t>Plán lovu ostatních druhů zvěře - termín odevzdání do 25.07.</a:t>
            </a:r>
          </a:p>
          <a:p>
            <a:pPr marL="457200" indent="-457200">
              <a:buFont typeface="Arial" panose="020B0604020202020204" pitchFamily="34" charset="0"/>
              <a:buAutoNum type="arabicPeriod"/>
            </a:pPr>
            <a:r>
              <a:rPr lang="cs-CZ" sz="2400" dirty="0"/>
              <a:t>Plán společných lovů zvěře - termín odevzdání do 25.07.</a:t>
            </a:r>
          </a:p>
          <a:p>
            <a:pPr marL="0" indent="0">
              <a:buNone/>
            </a:pPr>
            <a:r>
              <a:rPr lang="cs-CZ" sz="2400" dirty="0"/>
              <a:t>Plán lovu ostatních druhů zvěře se zpracovává pro králíka divokého, holuba hřivnáče, husu velkou, běločelou, polní, kachnu divokou, lysku černou, </a:t>
            </a:r>
            <a:r>
              <a:rPr lang="cs-CZ" sz="2400" dirty="0" err="1"/>
              <a:t>poláka</a:t>
            </a:r>
            <a:r>
              <a:rPr lang="cs-CZ" sz="2400" dirty="0"/>
              <a:t> velkého a chocholačku</a:t>
            </a:r>
          </a:p>
          <a:p>
            <a:pPr marL="0" indent="0">
              <a:buNone/>
            </a:pPr>
            <a:r>
              <a:rPr lang="cs-CZ" sz="2400" dirty="0"/>
              <a:t>Výkazy najdete na webových stránkách města nebo v zákonech pro lidi</a:t>
            </a:r>
          </a:p>
          <a:p>
            <a:pPr marL="457200" indent="-457200">
              <a:buFont typeface="Arial" panose="020B0604020202020204" pitchFamily="34" charset="0"/>
              <a:buAutoNum type="arabicPeriod"/>
            </a:pPr>
            <a:endParaRPr lang="cs-CZ" sz="2400" dirty="0"/>
          </a:p>
          <a:p>
            <a:pPr marL="457200" indent="-457200">
              <a:buFont typeface="Arial" panose="020B0604020202020204" pitchFamily="34" charset="0"/>
              <a:buAutoNum type="arabicPeriod"/>
            </a:pPr>
            <a:endParaRPr lang="cs-CZ" sz="2400" dirty="0"/>
          </a:p>
          <a:p>
            <a:pPr marL="457200" indent="-457200">
              <a:buAutoNum type="arabicPeriod"/>
            </a:pPr>
            <a:endParaRPr lang="cs-CZ" sz="2400" dirty="0"/>
          </a:p>
        </p:txBody>
      </p:sp>
    </p:spTree>
    <p:extLst>
      <p:ext uri="{BB962C8B-B14F-4D97-AF65-F5344CB8AC3E}">
        <p14:creationId xmlns:p14="http://schemas.microsoft.com/office/powerpoint/2010/main" val="856232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23C669B-C66F-513E-1195-13F91522DA28}"/>
              </a:ext>
            </a:extLst>
          </p:cNvPr>
          <p:cNvSpPr>
            <a:spLocks noGrp="1"/>
          </p:cNvSpPr>
          <p:nvPr>
            <p:ph type="title"/>
          </p:nvPr>
        </p:nvSpPr>
        <p:spPr/>
        <p:txBody>
          <a:bodyPr>
            <a:normAutofit/>
          </a:bodyPr>
          <a:lstStyle/>
          <a:p>
            <a:r>
              <a:rPr lang="cs-CZ" sz="3600" b="1" dirty="0"/>
              <a:t>Měsíční hlášení o plnění plánu</a:t>
            </a:r>
          </a:p>
        </p:txBody>
      </p:sp>
      <p:sp>
        <p:nvSpPr>
          <p:cNvPr id="3" name="Zástupný obsah 2">
            <a:extLst>
              <a:ext uri="{FF2B5EF4-FFF2-40B4-BE49-F238E27FC236}">
                <a16:creationId xmlns:a16="http://schemas.microsoft.com/office/drawing/2014/main" id="{FC334791-44CB-D1EF-E7B5-2E4C34F990F6}"/>
              </a:ext>
            </a:extLst>
          </p:cNvPr>
          <p:cNvSpPr>
            <a:spLocks noGrp="1"/>
          </p:cNvSpPr>
          <p:nvPr>
            <p:ph idx="1"/>
          </p:nvPr>
        </p:nvSpPr>
        <p:spPr/>
        <p:txBody>
          <a:bodyPr>
            <a:normAutofit/>
          </a:bodyPr>
          <a:lstStyle/>
          <a:p>
            <a:r>
              <a:rPr lang="cs-CZ" sz="2400" dirty="0"/>
              <a:t>Výkaz najdete na webových stránkách města nebo v zákonech pro lidi</a:t>
            </a:r>
          </a:p>
          <a:p>
            <a:r>
              <a:rPr lang="cs-CZ" sz="2400" dirty="0"/>
              <a:t>Podle § 36 odst.4 zákona o myslivosti se odevzdává do 5 dne měsíce následujícího po měsíci, v němž došlo k lovu</a:t>
            </a:r>
          </a:p>
          <a:p>
            <a:r>
              <a:rPr lang="cs-CZ" sz="2400" dirty="0"/>
              <a:t>Měsíční hlášení o plnění plánu předkládá podle ustanovení § 36 odst. 4 zákona o myslivosti </a:t>
            </a:r>
            <a:r>
              <a:rPr lang="cs-CZ" sz="2400" u="sng" dirty="0"/>
              <a:t>uživatel honitby</a:t>
            </a:r>
          </a:p>
          <a:p>
            <a:r>
              <a:rPr lang="cs-CZ" sz="2400" b="1" dirty="0"/>
              <a:t>Letos Starovice nový rekord - 10 měsíčních hlášení 9.2.2026!!!!!</a:t>
            </a:r>
          </a:p>
          <a:p>
            <a:r>
              <a:rPr lang="cs-CZ" sz="2400" b="1" dirty="0"/>
              <a:t>Vykazovat i lov lišek, nutrií, strak, vran</a:t>
            </a:r>
          </a:p>
          <a:p>
            <a:r>
              <a:rPr lang="cs-CZ" sz="2400" b="1" dirty="0"/>
              <a:t>Pozor na početní chyby Brumovice- daňčí 5+13+22=35</a:t>
            </a:r>
          </a:p>
          <a:p>
            <a:pPr lvl="8"/>
            <a:r>
              <a:rPr lang="cs-CZ" sz="2400" b="1" dirty="0"/>
              <a:t>Brumovice – srnčí 12+9+9= 18</a:t>
            </a:r>
          </a:p>
          <a:p>
            <a:pPr lvl="8"/>
            <a:r>
              <a:rPr lang="cs-CZ" sz="2400" b="1" dirty="0"/>
              <a:t>Diváky –prasata 0+0+3= 12</a:t>
            </a:r>
          </a:p>
          <a:p>
            <a:pPr marL="0" indent="0">
              <a:buNone/>
            </a:pPr>
            <a:endParaRPr lang="cs-CZ" sz="2800" b="1" dirty="0"/>
          </a:p>
          <a:p>
            <a:endParaRPr lang="cs-CZ" dirty="0"/>
          </a:p>
        </p:txBody>
      </p:sp>
    </p:spTree>
    <p:extLst>
      <p:ext uri="{BB962C8B-B14F-4D97-AF65-F5344CB8AC3E}">
        <p14:creationId xmlns:p14="http://schemas.microsoft.com/office/powerpoint/2010/main" val="2497503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8F105EE-B535-FCAB-7089-907D23E5E592}"/>
              </a:ext>
            </a:extLst>
          </p:cNvPr>
          <p:cNvSpPr>
            <a:spLocks noGrp="1"/>
          </p:cNvSpPr>
          <p:nvPr>
            <p:ph type="title"/>
          </p:nvPr>
        </p:nvSpPr>
        <p:spPr/>
        <p:txBody>
          <a:bodyPr/>
          <a:lstStyle/>
          <a:p>
            <a:pPr algn="ctr"/>
            <a:r>
              <a:rPr lang="cs-CZ" dirty="0"/>
              <a:t>Sčítací listy a plány mysliveckého hospodaření</a:t>
            </a:r>
          </a:p>
        </p:txBody>
      </p:sp>
      <p:sp>
        <p:nvSpPr>
          <p:cNvPr id="3" name="Zástupný obsah 2">
            <a:extLst>
              <a:ext uri="{FF2B5EF4-FFF2-40B4-BE49-F238E27FC236}">
                <a16:creationId xmlns:a16="http://schemas.microsoft.com/office/drawing/2014/main" id="{36933150-5E52-2011-6EFC-F2C5364A5B36}"/>
              </a:ext>
            </a:extLst>
          </p:cNvPr>
          <p:cNvSpPr>
            <a:spLocks noGrp="1"/>
          </p:cNvSpPr>
          <p:nvPr>
            <p:ph idx="1"/>
          </p:nvPr>
        </p:nvSpPr>
        <p:spPr/>
        <p:txBody>
          <a:bodyPr/>
          <a:lstStyle/>
          <a:p>
            <a:r>
              <a:rPr lang="cs-CZ" dirty="0"/>
              <a:t>Podle ustanovení § 36 odst.1 zákona o myslivosti je uživatel honitby povinen každoročně provést v termínu stanoveném orgánem státní správy myslivosti sčítání zvěře v honitbě. Uživatelé honiteb jsou povinni do 5 dnů výsledek sčítání písemně oznámit příslušnému orgánu státní správy myslivosti</a:t>
            </a:r>
          </a:p>
          <a:p>
            <a:r>
              <a:rPr lang="cs-CZ" b="1" dirty="0"/>
              <a:t>Viz. loni Starovice, letos opět chybí Starovice!!!!!!!!!!!! Dodal 22.03.</a:t>
            </a:r>
          </a:p>
          <a:p>
            <a:r>
              <a:rPr lang="cs-CZ" dirty="0"/>
              <a:t>Plány MYSL/1, MYSL/4 a MYSL/6</a:t>
            </a:r>
          </a:p>
          <a:p>
            <a:r>
              <a:rPr lang="cs-CZ" dirty="0"/>
              <a:t>Popice až 06.05.2025</a:t>
            </a:r>
          </a:p>
          <a:p>
            <a:r>
              <a:rPr lang="cs-CZ" b="1" dirty="0"/>
              <a:t>Starovice až po urgenci a jen zadní strany!!!!!!!!!!!!!!!!</a:t>
            </a:r>
          </a:p>
          <a:p>
            <a:endParaRPr lang="cs-CZ" dirty="0"/>
          </a:p>
        </p:txBody>
      </p:sp>
    </p:spTree>
    <p:extLst>
      <p:ext uri="{BB962C8B-B14F-4D97-AF65-F5344CB8AC3E}">
        <p14:creationId xmlns:p14="http://schemas.microsoft.com/office/powerpoint/2010/main" val="3832295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C292360-3EEC-4565-582C-4145F28B2520}"/>
              </a:ext>
            </a:extLst>
          </p:cNvPr>
          <p:cNvSpPr>
            <a:spLocks noGrp="1"/>
          </p:cNvSpPr>
          <p:nvPr>
            <p:ph type="title"/>
          </p:nvPr>
        </p:nvSpPr>
        <p:spPr/>
        <p:txBody>
          <a:bodyPr>
            <a:normAutofit/>
          </a:bodyPr>
          <a:lstStyle/>
          <a:p>
            <a:pPr algn="ctr"/>
            <a:r>
              <a:rPr lang="cs-CZ" sz="4000" b="1" dirty="0"/>
              <a:t>Myslivecké stráže</a:t>
            </a:r>
          </a:p>
        </p:txBody>
      </p:sp>
      <p:sp>
        <p:nvSpPr>
          <p:cNvPr id="3" name="Zástupný obsah 2">
            <a:extLst>
              <a:ext uri="{FF2B5EF4-FFF2-40B4-BE49-F238E27FC236}">
                <a16:creationId xmlns:a16="http://schemas.microsoft.com/office/drawing/2014/main" id="{84AA4B79-C6AA-B8C2-B66F-EA0974CE68E2}"/>
              </a:ext>
            </a:extLst>
          </p:cNvPr>
          <p:cNvSpPr>
            <a:spLocks noGrp="1"/>
          </p:cNvSpPr>
          <p:nvPr>
            <p:ph idx="1"/>
          </p:nvPr>
        </p:nvSpPr>
        <p:spPr/>
        <p:txBody>
          <a:bodyPr>
            <a:normAutofit lnSpcReduction="10000"/>
          </a:bodyPr>
          <a:lstStyle/>
          <a:p>
            <a:r>
              <a:rPr lang="cs-CZ" dirty="0"/>
              <a:t>Návrh podává uživatel honitby!!!!!</a:t>
            </a:r>
          </a:p>
          <a:p>
            <a:r>
              <a:rPr lang="cs-CZ" dirty="0"/>
              <a:t>Testové otázky jsou na webových stránkách města</a:t>
            </a:r>
          </a:p>
          <a:p>
            <a:r>
              <a:rPr lang="cs-CZ" dirty="0"/>
              <a:t>Nutnost lékařského potvrzení § 1 odst.1 až 4 vyhlášky 244/2002 Sb.</a:t>
            </a:r>
          </a:p>
          <a:p>
            <a:r>
              <a:rPr lang="cs-CZ" sz="3200" b="1" u="sng" dirty="0"/>
              <a:t>Pozor</a:t>
            </a:r>
            <a:r>
              <a:rPr lang="cs-CZ" dirty="0"/>
              <a:t> – podle § 12 odst. 5 si orgán státní správy vyžaduje opis z evidence Rejstříku trestů, jsou uvedeny i zahlazené trestné činy</a:t>
            </a:r>
          </a:p>
          <a:p>
            <a:r>
              <a:rPr lang="cs-CZ" dirty="0"/>
              <a:t>Všechny navržené myslivecké stráže musí prokázat znalost práv a povinností formou písemného testu - § 1 odst.5 vyhlášky 244/2002 Sb.</a:t>
            </a:r>
          </a:p>
          <a:p>
            <a:r>
              <a:rPr lang="cs-CZ" dirty="0"/>
              <a:t>Došlo ke změnám ve správním postupu – nutnost vést správní řízení a vydávat rozhodnutí</a:t>
            </a:r>
          </a:p>
        </p:txBody>
      </p:sp>
    </p:spTree>
    <p:extLst>
      <p:ext uri="{BB962C8B-B14F-4D97-AF65-F5344CB8AC3E}">
        <p14:creationId xmlns:p14="http://schemas.microsoft.com/office/powerpoint/2010/main" val="1431281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958C9E2-B987-7897-15DB-206531F684C9}"/>
              </a:ext>
            </a:extLst>
          </p:cNvPr>
          <p:cNvSpPr>
            <a:spLocks noGrp="1"/>
          </p:cNvSpPr>
          <p:nvPr>
            <p:ph type="title"/>
          </p:nvPr>
        </p:nvSpPr>
        <p:spPr/>
        <p:txBody>
          <a:bodyPr/>
          <a:lstStyle/>
          <a:p>
            <a:pPr algn="ctr"/>
            <a:r>
              <a:rPr lang="cs-CZ" sz="4400" b="1" dirty="0"/>
              <a:t>Myslivecké stráže</a:t>
            </a:r>
            <a:endParaRPr lang="cs-CZ" dirty="0"/>
          </a:p>
        </p:txBody>
      </p:sp>
      <p:sp>
        <p:nvSpPr>
          <p:cNvPr id="3" name="Zástupný obsah 2">
            <a:extLst>
              <a:ext uri="{FF2B5EF4-FFF2-40B4-BE49-F238E27FC236}">
                <a16:creationId xmlns:a16="http://schemas.microsoft.com/office/drawing/2014/main" id="{C82B91AB-C6BC-0822-D1FD-8E80382B6DFB}"/>
              </a:ext>
            </a:extLst>
          </p:cNvPr>
          <p:cNvSpPr>
            <a:spLocks noGrp="1"/>
          </p:cNvSpPr>
          <p:nvPr>
            <p:ph idx="1"/>
          </p:nvPr>
        </p:nvSpPr>
        <p:spPr/>
        <p:txBody>
          <a:bodyPr>
            <a:normAutofit fontScale="92500" lnSpcReduction="20000"/>
          </a:bodyPr>
          <a:lstStyle/>
          <a:p>
            <a:r>
              <a:rPr lang="cs-CZ" dirty="0"/>
              <a:t>Uživatel honitby je povinen pro každých započatých 500 ha honitby navrhnout orgánu státní správy myslivosti ustanovení jedné myslivecké stráže. Návrh na ustanovení myslivecké stráže se předkládá do 30 dnů od uzavření smlouvy o nájmu honitby anebo do 30 dnů ode dne, kdy byl uživatel honitby vyrozuměn orgánem státní správy myslivosti o zrušení ustanovení myslivecké stráže.</a:t>
            </a:r>
          </a:p>
          <a:p>
            <a:r>
              <a:rPr lang="cs-CZ" dirty="0"/>
              <a:t>Nesplní-li uživatel honitby povinnost podle odstavce 1, může ustanovit mysliveckou stráž orgán státní správy myslivosti a vyrozumí o tom uživatele honitby.</a:t>
            </a:r>
          </a:p>
          <a:p>
            <a:r>
              <a:rPr lang="cs-CZ" dirty="0"/>
              <a:t>Osoba, jejíž ustanovení mysliveckou stráží zaniklo podle odstavce 1 písm. a), b), d) nebo e), je povinna neprodleně odevzdat služební odznak a průkaz myslivecké stráže orgánu státní správy myslivosti, který ji ustanovil mysliveckou stráží</a:t>
            </a:r>
          </a:p>
        </p:txBody>
      </p:sp>
    </p:spTree>
    <p:extLst>
      <p:ext uri="{BB962C8B-B14F-4D97-AF65-F5344CB8AC3E}">
        <p14:creationId xmlns:p14="http://schemas.microsoft.com/office/powerpoint/2010/main" val="2497662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417FD21-EC4F-32B6-8CA7-DAD21E4F1BAE}"/>
              </a:ext>
            </a:extLst>
          </p:cNvPr>
          <p:cNvSpPr>
            <a:spLocks noGrp="1"/>
          </p:cNvSpPr>
          <p:nvPr>
            <p:ph type="title"/>
          </p:nvPr>
        </p:nvSpPr>
        <p:spPr/>
        <p:txBody>
          <a:bodyPr/>
          <a:lstStyle/>
          <a:p>
            <a:pPr algn="ctr"/>
            <a:r>
              <a:rPr lang="cs-CZ" sz="4400" b="1" dirty="0"/>
              <a:t>Myslivecké stráže</a:t>
            </a:r>
            <a:endParaRPr lang="cs-CZ" dirty="0"/>
          </a:p>
        </p:txBody>
      </p:sp>
      <p:sp>
        <p:nvSpPr>
          <p:cNvPr id="3" name="Zástupný obsah 2">
            <a:extLst>
              <a:ext uri="{FF2B5EF4-FFF2-40B4-BE49-F238E27FC236}">
                <a16:creationId xmlns:a16="http://schemas.microsoft.com/office/drawing/2014/main" id="{94F8F526-CD7E-C3F8-2AE6-D5E979C0C618}"/>
              </a:ext>
            </a:extLst>
          </p:cNvPr>
          <p:cNvSpPr>
            <a:spLocks noGrp="1"/>
          </p:cNvSpPr>
          <p:nvPr>
            <p:ph idx="1"/>
          </p:nvPr>
        </p:nvSpPr>
        <p:spPr/>
        <p:txBody>
          <a:bodyPr/>
          <a:lstStyle/>
          <a:p>
            <a:r>
              <a:rPr lang="cs-CZ" dirty="0"/>
              <a:t>Nikolčice – </a:t>
            </a:r>
            <a:r>
              <a:rPr lang="cs-CZ" dirty="0" err="1"/>
              <a:t>Otřísal</a:t>
            </a:r>
            <a:r>
              <a:rPr lang="cs-CZ" dirty="0"/>
              <a:t> bude končit 12.05.2026</a:t>
            </a:r>
          </a:p>
          <a:p>
            <a:r>
              <a:rPr lang="cs-CZ" dirty="0"/>
              <a:t>Strachotín – bude končit </a:t>
            </a:r>
            <a:r>
              <a:rPr lang="cs-CZ" dirty="0" err="1"/>
              <a:t>Chakoupka</a:t>
            </a:r>
            <a:r>
              <a:rPr lang="cs-CZ" dirty="0"/>
              <a:t> 16-11-2026</a:t>
            </a:r>
          </a:p>
          <a:p>
            <a:r>
              <a:rPr lang="cs-CZ" dirty="0"/>
              <a:t>Vrbice – Michna skončila platnost</a:t>
            </a:r>
          </a:p>
          <a:p>
            <a:r>
              <a:rPr lang="cs-CZ" dirty="0"/>
              <a:t>Svatá - chybí jedna myslivecká stráž</a:t>
            </a:r>
          </a:p>
        </p:txBody>
      </p:sp>
    </p:spTree>
    <p:extLst>
      <p:ext uri="{BB962C8B-B14F-4D97-AF65-F5344CB8AC3E}">
        <p14:creationId xmlns:p14="http://schemas.microsoft.com/office/powerpoint/2010/main" val="2133173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39B180A-76AF-4549-2192-9A91D21E2A9C}"/>
              </a:ext>
            </a:extLst>
          </p:cNvPr>
          <p:cNvSpPr>
            <a:spLocks noGrp="1"/>
          </p:cNvSpPr>
          <p:nvPr>
            <p:ph type="title"/>
          </p:nvPr>
        </p:nvSpPr>
        <p:spPr/>
        <p:txBody>
          <a:bodyPr>
            <a:normAutofit/>
          </a:bodyPr>
          <a:lstStyle/>
          <a:p>
            <a:pPr algn="ctr"/>
            <a:r>
              <a:rPr lang="cs-CZ" sz="4000" b="1" dirty="0"/>
              <a:t>Datové schránky</a:t>
            </a:r>
          </a:p>
        </p:txBody>
      </p:sp>
      <p:sp>
        <p:nvSpPr>
          <p:cNvPr id="3" name="Zástupný obsah 2">
            <a:extLst>
              <a:ext uri="{FF2B5EF4-FFF2-40B4-BE49-F238E27FC236}">
                <a16:creationId xmlns:a16="http://schemas.microsoft.com/office/drawing/2014/main" id="{0A7D64A0-1C72-C28F-36EB-D4009BD7CCEE}"/>
              </a:ext>
            </a:extLst>
          </p:cNvPr>
          <p:cNvSpPr>
            <a:spLocks noGrp="1"/>
          </p:cNvSpPr>
          <p:nvPr>
            <p:ph idx="1"/>
          </p:nvPr>
        </p:nvSpPr>
        <p:spPr/>
        <p:txBody>
          <a:bodyPr/>
          <a:lstStyle/>
          <a:p>
            <a:r>
              <a:rPr lang="cs-CZ" dirty="0"/>
              <a:t>Povinnost orgánu státní správy zasílat poštu přes datovou schránku</a:t>
            </a:r>
          </a:p>
          <a:p>
            <a:r>
              <a:rPr lang="cs-CZ" dirty="0"/>
              <a:t>Uživateli honitby i držiteli honitby pošta z </a:t>
            </a:r>
            <a:r>
              <a:rPr lang="cs-CZ" dirty="0" err="1"/>
              <a:t>MěÚ</a:t>
            </a:r>
            <a:r>
              <a:rPr lang="cs-CZ" dirty="0"/>
              <a:t> Hustopeče vždy </a:t>
            </a:r>
            <a:r>
              <a:rPr lang="cs-CZ" dirty="0" err="1"/>
              <a:t>datovkou</a:t>
            </a:r>
            <a:endParaRPr lang="cs-CZ" dirty="0"/>
          </a:p>
          <a:p>
            <a:r>
              <a:rPr lang="cs-CZ" dirty="0"/>
              <a:t>Uživatelé honiteb k podaní žádosti můžou využít osobní návštěvu, písemně poštou, e-mailem i datovou schránkou</a:t>
            </a:r>
          </a:p>
        </p:txBody>
      </p:sp>
    </p:spTree>
    <p:extLst>
      <p:ext uri="{BB962C8B-B14F-4D97-AF65-F5344CB8AC3E}">
        <p14:creationId xmlns:p14="http://schemas.microsoft.com/office/powerpoint/2010/main" val="2976943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C1528DA-7526-1E80-3E0E-5CD2590D80A3}"/>
              </a:ext>
            </a:extLst>
          </p:cNvPr>
          <p:cNvSpPr>
            <a:spLocks noGrp="1"/>
          </p:cNvSpPr>
          <p:nvPr>
            <p:ph type="title"/>
          </p:nvPr>
        </p:nvSpPr>
        <p:spPr/>
        <p:txBody>
          <a:bodyPr>
            <a:normAutofit/>
          </a:bodyPr>
          <a:lstStyle/>
          <a:p>
            <a:pPr algn="ctr"/>
            <a:r>
              <a:rPr lang="cs-CZ" sz="3600" b="1" dirty="0"/>
              <a:t>Honební společenstva</a:t>
            </a:r>
          </a:p>
        </p:txBody>
      </p:sp>
      <p:sp>
        <p:nvSpPr>
          <p:cNvPr id="3" name="Zástupný obsah 2">
            <a:extLst>
              <a:ext uri="{FF2B5EF4-FFF2-40B4-BE49-F238E27FC236}">
                <a16:creationId xmlns:a16="http://schemas.microsoft.com/office/drawing/2014/main" id="{082B84DD-2446-F173-F0ED-B843E89ACF34}"/>
              </a:ext>
            </a:extLst>
          </p:cNvPr>
          <p:cNvSpPr>
            <a:spLocks noGrp="1"/>
          </p:cNvSpPr>
          <p:nvPr>
            <p:ph idx="1"/>
          </p:nvPr>
        </p:nvSpPr>
        <p:spPr/>
        <p:txBody>
          <a:bodyPr>
            <a:normAutofit fontScale="85000" lnSpcReduction="20000"/>
          </a:bodyPr>
          <a:lstStyle/>
          <a:p>
            <a:r>
              <a:rPr lang="cs-CZ" dirty="0"/>
              <a:t>Změny sídla HS a honebního starosty </a:t>
            </a:r>
            <a:r>
              <a:rPr lang="cs-CZ" b="1" dirty="0"/>
              <a:t>(je nutné uvést datum narození) </a:t>
            </a:r>
            <a:r>
              <a:rPr lang="cs-CZ" dirty="0"/>
              <a:t>v </a:t>
            </a:r>
            <a:r>
              <a:rPr lang="cs-CZ" dirty="0" err="1"/>
              <a:t>ARESu</a:t>
            </a:r>
            <a:r>
              <a:rPr lang="cs-CZ" dirty="0"/>
              <a:t> podléhají správnímu poplatku 200,- Kč – položka 13 písm. d) zákona č. 634/2004 Sb., o správních poplatcích, provádí ORP Hustopeče na základě žádosti</a:t>
            </a:r>
          </a:p>
          <a:p>
            <a:r>
              <a:rPr lang="cs-CZ" dirty="0"/>
              <a:t>V současné době jsou údaje aktuální jak v ARESU, tak na stránkách města, u některých členů výboru nejsou uvedeny data narození a adresy</a:t>
            </a:r>
          </a:p>
          <a:p>
            <a:r>
              <a:rPr lang="cs-CZ" dirty="0"/>
              <a:t>Rejstřík HS je zveřejněn na webových stránkách města Hustopeče, městský úřad, odbor životního prostředí a na stránkách ÚHUL (ústav pro hospodářskou úpravu lesa)</a:t>
            </a:r>
          </a:p>
          <a:p>
            <a:r>
              <a:rPr lang="cs-CZ" dirty="0"/>
              <a:t>Údaje vkládá ORP Hustopeče:</a:t>
            </a:r>
          </a:p>
          <a:p>
            <a:r>
              <a:rPr lang="cs-CZ" dirty="0"/>
              <a:t>a) registrační list</a:t>
            </a:r>
          </a:p>
          <a:p>
            <a:r>
              <a:rPr lang="cs-CZ" dirty="0"/>
              <a:t>b) stanovy</a:t>
            </a:r>
          </a:p>
          <a:p>
            <a:r>
              <a:rPr lang="cs-CZ" dirty="0"/>
              <a:t>c) slovní popis honitby</a:t>
            </a:r>
          </a:p>
        </p:txBody>
      </p:sp>
    </p:spTree>
    <p:extLst>
      <p:ext uri="{BB962C8B-B14F-4D97-AF65-F5344CB8AC3E}">
        <p14:creationId xmlns:p14="http://schemas.microsoft.com/office/powerpoint/2010/main" val="768605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3926B60-B0EF-64A2-DB26-C496BCB58D13}"/>
              </a:ext>
            </a:extLst>
          </p:cNvPr>
          <p:cNvSpPr>
            <a:spLocks noGrp="1"/>
          </p:cNvSpPr>
          <p:nvPr>
            <p:ph type="title"/>
          </p:nvPr>
        </p:nvSpPr>
        <p:spPr/>
        <p:txBody>
          <a:bodyPr>
            <a:normAutofit/>
          </a:bodyPr>
          <a:lstStyle/>
          <a:p>
            <a:pPr algn="ctr"/>
            <a:r>
              <a:rPr lang="cs-CZ" sz="4000" b="1" dirty="0"/>
              <a:t>Podávání žádostí o lov zvěře</a:t>
            </a:r>
          </a:p>
        </p:txBody>
      </p:sp>
      <p:sp>
        <p:nvSpPr>
          <p:cNvPr id="3" name="Zástupný obsah 2">
            <a:extLst>
              <a:ext uri="{FF2B5EF4-FFF2-40B4-BE49-F238E27FC236}">
                <a16:creationId xmlns:a16="http://schemas.microsoft.com/office/drawing/2014/main" id="{E1402527-15EF-9627-CDDD-B4904ED06155}"/>
              </a:ext>
            </a:extLst>
          </p:cNvPr>
          <p:cNvSpPr>
            <a:spLocks noGrp="1"/>
          </p:cNvSpPr>
          <p:nvPr>
            <p:ph idx="1"/>
          </p:nvPr>
        </p:nvSpPr>
        <p:spPr/>
        <p:txBody>
          <a:bodyPr>
            <a:normAutofit fontScale="92500" lnSpcReduction="20000"/>
          </a:bodyPr>
          <a:lstStyle/>
          <a:p>
            <a:r>
              <a:rPr lang="cs-CZ" dirty="0"/>
              <a:t>Souhlas podle § 36 odst. 5 – </a:t>
            </a:r>
            <a:r>
              <a:rPr lang="cs-CZ" b="1" dirty="0"/>
              <a:t>nutné stanovisko držitele honitby, </a:t>
            </a:r>
            <a:r>
              <a:rPr lang="cs-CZ" dirty="0"/>
              <a:t>vydáváno na 3 roky, ale pokud žadatel uvede, že povolení požaduje a jeden myslivecký rok, tak je souhlas vydán pouze na rok</a:t>
            </a:r>
          </a:p>
          <a:p>
            <a:r>
              <a:rPr lang="cs-CZ" b="1" u="sng" dirty="0"/>
              <a:t>Pozor platnost všech souhlasů podle § 36 odst. 5 končí k 31.03.2026!!!!</a:t>
            </a:r>
          </a:p>
          <a:p>
            <a:r>
              <a:rPr lang="cs-CZ" dirty="0"/>
              <a:t>Změny plánu chovu a lovu – je možné  žádat zejména u spárkaté zvěře a to podle § 37 zákona o myslivosti, </a:t>
            </a:r>
            <a:r>
              <a:rPr lang="cs-CZ" b="1" dirty="0"/>
              <a:t>vždy je nutné stanovisko držitele honitby</a:t>
            </a:r>
          </a:p>
          <a:p>
            <a:r>
              <a:rPr lang="cs-CZ" dirty="0"/>
              <a:t>Povolení lovu podle § 39 (u druhů zvěře, která v honitbě není normována) – řádné zdůvodnění, povolení vždy na myslivecký rok, nepovoluji III. věkovou třídu (doporučení metodického pokynu MZE ČR), </a:t>
            </a:r>
            <a:r>
              <a:rPr lang="cs-CZ" b="1" dirty="0"/>
              <a:t>vždy je nutné stanovisko držitele honitby</a:t>
            </a:r>
            <a:endParaRPr lang="cs-CZ" dirty="0"/>
          </a:p>
          <a:p>
            <a:r>
              <a:rPr lang="cs-CZ" dirty="0"/>
              <a:t>S žádostí o povolení lovu je možné požádat i o některé zákonem stanovené výjimky ze zakázaných způsobů lovu § 45 odst. 1 písm. g), m), t) a u)</a:t>
            </a:r>
          </a:p>
          <a:p>
            <a:r>
              <a:rPr lang="cs-CZ" b="1" dirty="0"/>
              <a:t>Pozor změna – bude vyžadován souhlas držitele honitby</a:t>
            </a:r>
          </a:p>
        </p:txBody>
      </p:sp>
    </p:spTree>
    <p:extLst>
      <p:ext uri="{BB962C8B-B14F-4D97-AF65-F5344CB8AC3E}">
        <p14:creationId xmlns:p14="http://schemas.microsoft.com/office/powerpoint/2010/main" val="3623306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A197D64-8EDA-C494-8604-AF063F900BAD}"/>
              </a:ext>
            </a:extLst>
          </p:cNvPr>
          <p:cNvSpPr>
            <a:spLocks noGrp="1"/>
          </p:cNvSpPr>
          <p:nvPr>
            <p:ph type="title"/>
          </p:nvPr>
        </p:nvSpPr>
        <p:spPr/>
        <p:txBody>
          <a:bodyPr/>
          <a:lstStyle/>
          <a:p>
            <a:pPr algn="ctr"/>
            <a:r>
              <a:rPr lang="cs-CZ" b="1" dirty="0"/>
              <a:t>Změny plánu chovu a lovu</a:t>
            </a:r>
            <a:endParaRPr lang="cs-CZ" dirty="0"/>
          </a:p>
        </p:txBody>
      </p:sp>
      <p:sp>
        <p:nvSpPr>
          <p:cNvPr id="3" name="Zástupný obsah 2">
            <a:extLst>
              <a:ext uri="{FF2B5EF4-FFF2-40B4-BE49-F238E27FC236}">
                <a16:creationId xmlns:a16="http://schemas.microsoft.com/office/drawing/2014/main" id="{E433AD40-941A-600E-1E92-36692D239A18}"/>
              </a:ext>
            </a:extLst>
          </p:cNvPr>
          <p:cNvSpPr>
            <a:spLocks noGrp="1"/>
          </p:cNvSpPr>
          <p:nvPr>
            <p:ph idx="1"/>
          </p:nvPr>
        </p:nvSpPr>
        <p:spPr/>
        <p:txBody>
          <a:bodyPr>
            <a:normAutofit lnSpcReduction="10000"/>
          </a:bodyPr>
          <a:lstStyle/>
          <a:p>
            <a:r>
              <a:rPr lang="cs-CZ" dirty="0"/>
              <a:t>Změny plánu chovu a lovu – je možné  žádat zejména u spárkaté zvěře a to podle § 37 zákona o myslivosti, </a:t>
            </a:r>
            <a:r>
              <a:rPr lang="cs-CZ" b="1" dirty="0"/>
              <a:t>vždy je nutné stanovisko držitele honitby</a:t>
            </a:r>
          </a:p>
          <a:p>
            <a:r>
              <a:rPr lang="cs-CZ" dirty="0"/>
              <a:t>Povolení lovu podle § 39 (u druhů zvěře, která v honitbě není normována) – řádné zdůvodnění, povolení vždy na myslivecký rok, nepovoluji III. věkovou třídu (doporučení metodického pokynu MZE ČR), </a:t>
            </a:r>
            <a:r>
              <a:rPr lang="cs-CZ" b="1" dirty="0"/>
              <a:t>vždy je nutné stanovisko držitele honitby</a:t>
            </a:r>
            <a:endParaRPr lang="cs-CZ" dirty="0"/>
          </a:p>
          <a:p>
            <a:r>
              <a:rPr lang="cs-CZ" dirty="0"/>
              <a:t>S žádostí o povolení lovu je možné požádat i o některé zákonem stanovené výjimky ze zakázaných způsobů lovu § 45 odst. 1 písm. g), m), t) a u)</a:t>
            </a:r>
          </a:p>
          <a:p>
            <a:r>
              <a:rPr lang="cs-CZ" b="1" dirty="0"/>
              <a:t>Pozor změna – bude vyžadován souhlas držitele honitby</a:t>
            </a:r>
          </a:p>
          <a:p>
            <a:endParaRPr lang="cs-CZ" dirty="0"/>
          </a:p>
        </p:txBody>
      </p:sp>
    </p:spTree>
    <p:extLst>
      <p:ext uri="{BB962C8B-B14F-4D97-AF65-F5344CB8AC3E}">
        <p14:creationId xmlns:p14="http://schemas.microsoft.com/office/powerpoint/2010/main" val="50124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28CA59E-28D8-E54B-EA4C-D0B3615F241E}"/>
              </a:ext>
            </a:extLst>
          </p:cNvPr>
          <p:cNvSpPr>
            <a:spLocks noGrp="1"/>
          </p:cNvSpPr>
          <p:nvPr>
            <p:ph type="title"/>
          </p:nvPr>
        </p:nvSpPr>
        <p:spPr/>
        <p:txBody>
          <a:bodyPr/>
          <a:lstStyle/>
          <a:p>
            <a:pPr algn="ctr"/>
            <a:r>
              <a:rPr lang="cs-CZ" dirty="0"/>
              <a:t>Lov samčí zvěře podle § 39 a žádost o povolení výjimek</a:t>
            </a:r>
          </a:p>
        </p:txBody>
      </p:sp>
      <p:sp>
        <p:nvSpPr>
          <p:cNvPr id="3" name="Zástupný obsah 2">
            <a:extLst>
              <a:ext uri="{FF2B5EF4-FFF2-40B4-BE49-F238E27FC236}">
                <a16:creationId xmlns:a16="http://schemas.microsoft.com/office/drawing/2014/main" id="{CA2DA645-25E7-79A7-91EB-F2FCAA8A04FE}"/>
              </a:ext>
            </a:extLst>
          </p:cNvPr>
          <p:cNvSpPr>
            <a:spLocks noGrp="1"/>
          </p:cNvSpPr>
          <p:nvPr>
            <p:ph idx="1"/>
          </p:nvPr>
        </p:nvSpPr>
        <p:spPr/>
        <p:txBody>
          <a:bodyPr/>
          <a:lstStyle/>
          <a:p>
            <a:r>
              <a:rPr lang="cs-CZ" dirty="0"/>
              <a:t>Povolení lovu podle § 39 (u druhů zvěře, která v honitbě není normována) – řádné zdůvodnění, povolení vždy na myslivecký rok, nepovoluji III. věkovou třídu (doporučení metodického pokynu MZE ČR), </a:t>
            </a:r>
            <a:r>
              <a:rPr lang="cs-CZ" b="1" dirty="0"/>
              <a:t>vždy je nutné stanovisko držitele honitby</a:t>
            </a:r>
            <a:endParaRPr lang="cs-CZ" dirty="0"/>
          </a:p>
          <a:p>
            <a:r>
              <a:rPr lang="cs-CZ" dirty="0"/>
              <a:t>S žádostí o povolení lovu je možné požádat i o některé zákonem stanovené výjimky ze zakázaných způsobů lovu § 45 odst. 1 písm. g), m), t) a u)</a:t>
            </a:r>
          </a:p>
          <a:p>
            <a:r>
              <a:rPr lang="cs-CZ" b="1" dirty="0"/>
              <a:t>Pozor změna – bude vyžadován souhlas držitele honitby</a:t>
            </a:r>
          </a:p>
          <a:p>
            <a:r>
              <a:rPr lang="cs-CZ" dirty="0"/>
              <a:t>Němčičky – povolen lov 4 ks daňka 1. VT a 4 ks 2.VT, podle komise střelen 7 letý a 8 letý daněk</a:t>
            </a:r>
          </a:p>
          <a:p>
            <a:endParaRPr lang="cs-CZ" dirty="0"/>
          </a:p>
        </p:txBody>
      </p:sp>
    </p:spTree>
    <p:extLst>
      <p:ext uri="{BB962C8B-B14F-4D97-AF65-F5344CB8AC3E}">
        <p14:creationId xmlns:p14="http://schemas.microsoft.com/office/powerpoint/2010/main" val="3944053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A105151-6109-0396-C650-52899339650C}"/>
              </a:ext>
            </a:extLst>
          </p:cNvPr>
          <p:cNvSpPr>
            <a:spLocks noGrp="1"/>
          </p:cNvSpPr>
          <p:nvPr>
            <p:ph type="title"/>
          </p:nvPr>
        </p:nvSpPr>
        <p:spPr/>
        <p:txBody>
          <a:bodyPr/>
          <a:lstStyle/>
          <a:p>
            <a:pPr algn="ctr"/>
            <a:r>
              <a:rPr lang="cs-CZ" dirty="0"/>
              <a:t>Ukázka žádosti</a:t>
            </a:r>
          </a:p>
        </p:txBody>
      </p:sp>
      <p:pic>
        <p:nvPicPr>
          <p:cNvPr id="5" name="Zástupný obsah 4">
            <a:extLst>
              <a:ext uri="{FF2B5EF4-FFF2-40B4-BE49-F238E27FC236}">
                <a16:creationId xmlns:a16="http://schemas.microsoft.com/office/drawing/2014/main" id="{DD26FEF6-AE13-5D25-B83A-3A03DB0974E1}"/>
              </a:ext>
            </a:extLst>
          </p:cNvPr>
          <p:cNvPicPr>
            <a:picLocks noGrp="1" noChangeAspect="1"/>
          </p:cNvPicPr>
          <p:nvPr>
            <p:ph idx="1"/>
          </p:nvPr>
        </p:nvPicPr>
        <p:blipFill>
          <a:blip r:embed="rId2"/>
          <a:stretch>
            <a:fillRect/>
          </a:stretch>
        </p:blipFill>
        <p:spPr>
          <a:xfrm>
            <a:off x="3309548" y="2305607"/>
            <a:ext cx="5572903" cy="3391373"/>
          </a:xfrm>
          <a:prstGeom prst="rect">
            <a:avLst/>
          </a:prstGeom>
        </p:spPr>
      </p:pic>
    </p:spTree>
    <p:extLst>
      <p:ext uri="{BB962C8B-B14F-4D97-AF65-F5344CB8AC3E}">
        <p14:creationId xmlns:p14="http://schemas.microsoft.com/office/powerpoint/2010/main" val="2751456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85C0FEC-5280-27A6-606B-E3CB939C557A}"/>
              </a:ext>
            </a:extLst>
          </p:cNvPr>
          <p:cNvSpPr>
            <a:spLocks noGrp="1"/>
          </p:cNvSpPr>
          <p:nvPr>
            <p:ph type="title"/>
          </p:nvPr>
        </p:nvSpPr>
        <p:spPr/>
        <p:txBody>
          <a:bodyPr/>
          <a:lstStyle/>
          <a:p>
            <a:pPr algn="ctr"/>
            <a:r>
              <a:rPr lang="cs-CZ" dirty="0"/>
              <a:t>Ukázka žádosti</a:t>
            </a:r>
          </a:p>
        </p:txBody>
      </p:sp>
      <p:pic>
        <p:nvPicPr>
          <p:cNvPr id="5" name="Zástupný obsah 4">
            <a:extLst>
              <a:ext uri="{FF2B5EF4-FFF2-40B4-BE49-F238E27FC236}">
                <a16:creationId xmlns:a16="http://schemas.microsoft.com/office/drawing/2014/main" id="{5A733A87-2086-38B8-C534-FC191F65518E}"/>
              </a:ext>
            </a:extLst>
          </p:cNvPr>
          <p:cNvPicPr>
            <a:picLocks noGrp="1" noChangeAspect="1"/>
          </p:cNvPicPr>
          <p:nvPr>
            <p:ph idx="1"/>
          </p:nvPr>
        </p:nvPicPr>
        <p:blipFill>
          <a:blip r:embed="rId2"/>
          <a:stretch>
            <a:fillRect/>
          </a:stretch>
        </p:blipFill>
        <p:spPr>
          <a:xfrm>
            <a:off x="3023759" y="1919791"/>
            <a:ext cx="6144482" cy="4163006"/>
          </a:xfrm>
          <a:prstGeom prst="rect">
            <a:avLst/>
          </a:prstGeom>
        </p:spPr>
      </p:pic>
    </p:spTree>
    <p:extLst>
      <p:ext uri="{BB962C8B-B14F-4D97-AF65-F5344CB8AC3E}">
        <p14:creationId xmlns:p14="http://schemas.microsoft.com/office/powerpoint/2010/main" val="5377340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1DD0DBC-4EA7-077F-9FC8-2392F4E41B70}"/>
              </a:ext>
            </a:extLst>
          </p:cNvPr>
          <p:cNvSpPr>
            <a:spLocks noGrp="1"/>
          </p:cNvSpPr>
          <p:nvPr>
            <p:ph type="title"/>
          </p:nvPr>
        </p:nvSpPr>
        <p:spPr/>
        <p:txBody>
          <a:bodyPr/>
          <a:lstStyle/>
          <a:p>
            <a:pPr algn="ctr"/>
            <a:r>
              <a:rPr lang="cs-CZ" dirty="0"/>
              <a:t>Výpis z veřejného rejstříku MS</a:t>
            </a:r>
          </a:p>
        </p:txBody>
      </p:sp>
      <p:sp>
        <p:nvSpPr>
          <p:cNvPr id="3" name="Zástupný obsah 2">
            <a:extLst>
              <a:ext uri="{FF2B5EF4-FFF2-40B4-BE49-F238E27FC236}">
                <a16:creationId xmlns:a16="http://schemas.microsoft.com/office/drawing/2014/main" id="{290034C4-4C61-7817-99D3-DE2CDEB917E3}"/>
              </a:ext>
            </a:extLst>
          </p:cNvPr>
          <p:cNvSpPr>
            <a:spLocks noGrp="1"/>
          </p:cNvSpPr>
          <p:nvPr>
            <p:ph idx="1"/>
          </p:nvPr>
        </p:nvSpPr>
        <p:spPr/>
        <p:txBody>
          <a:bodyPr/>
          <a:lstStyle/>
          <a:p>
            <a:r>
              <a:rPr lang="cs-CZ" dirty="0"/>
              <a:t>Myslivecký spolek Šitbořice</a:t>
            </a:r>
          </a:p>
          <a:p>
            <a:r>
              <a:rPr lang="cs-CZ" dirty="0"/>
              <a:t>Sídlo: Osvobození 92, 691 76 Šitbořice</a:t>
            </a:r>
          </a:p>
          <a:p>
            <a:r>
              <a:rPr lang="cs-CZ" dirty="0"/>
              <a:t>Spolek zastupují a jménem spolku jednají vždy dva členové statutárního orgánu, předseda nebo místopředseda a jeden člen výboru. Na základě plné moci udělené výborem k určitému právnímu jednání může spolek zastoupit a jednat jeho jménem samostatně kterýkoliv člen výboru. </a:t>
            </a:r>
          </a:p>
          <a:p>
            <a:endParaRPr lang="cs-CZ" dirty="0"/>
          </a:p>
        </p:txBody>
      </p:sp>
    </p:spTree>
    <p:extLst>
      <p:ext uri="{BB962C8B-B14F-4D97-AF65-F5344CB8AC3E}">
        <p14:creationId xmlns:p14="http://schemas.microsoft.com/office/powerpoint/2010/main" val="41950449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1474930-124E-4B56-6274-C93FE4DDA2B8}"/>
              </a:ext>
            </a:extLst>
          </p:cNvPr>
          <p:cNvSpPr>
            <a:spLocks noGrp="1"/>
          </p:cNvSpPr>
          <p:nvPr>
            <p:ph type="title"/>
          </p:nvPr>
        </p:nvSpPr>
        <p:spPr/>
        <p:txBody>
          <a:bodyPr/>
          <a:lstStyle/>
          <a:p>
            <a:endParaRPr lang="cs-CZ"/>
          </a:p>
        </p:txBody>
      </p:sp>
      <p:pic>
        <p:nvPicPr>
          <p:cNvPr id="5" name="Zástupný obsah 4">
            <a:extLst>
              <a:ext uri="{FF2B5EF4-FFF2-40B4-BE49-F238E27FC236}">
                <a16:creationId xmlns:a16="http://schemas.microsoft.com/office/drawing/2014/main" id="{9DF701D0-F043-9835-1A9E-0DB5C7F06CA0}"/>
              </a:ext>
            </a:extLst>
          </p:cNvPr>
          <p:cNvPicPr>
            <a:picLocks noGrp="1" noChangeAspect="1"/>
          </p:cNvPicPr>
          <p:nvPr>
            <p:ph idx="1"/>
          </p:nvPr>
        </p:nvPicPr>
        <p:blipFill>
          <a:blip r:embed="rId2"/>
          <a:stretch>
            <a:fillRect/>
          </a:stretch>
        </p:blipFill>
        <p:spPr>
          <a:xfrm>
            <a:off x="2918969" y="2496134"/>
            <a:ext cx="6354062" cy="3010320"/>
          </a:xfrm>
          <a:prstGeom prst="rect">
            <a:avLst/>
          </a:prstGeom>
        </p:spPr>
      </p:pic>
    </p:spTree>
    <p:extLst>
      <p:ext uri="{BB962C8B-B14F-4D97-AF65-F5344CB8AC3E}">
        <p14:creationId xmlns:p14="http://schemas.microsoft.com/office/powerpoint/2010/main" val="23395998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6115C09-5952-5229-AD15-1B5327569EBA}"/>
              </a:ext>
            </a:extLst>
          </p:cNvPr>
          <p:cNvSpPr>
            <a:spLocks noGrp="1"/>
          </p:cNvSpPr>
          <p:nvPr>
            <p:ph type="title"/>
          </p:nvPr>
        </p:nvSpPr>
        <p:spPr/>
        <p:txBody>
          <a:bodyPr/>
          <a:lstStyle/>
          <a:p>
            <a:pPr algn="ctr"/>
            <a:r>
              <a:rPr lang="cs-CZ" b="1" dirty="0"/>
              <a:t>Vyhláška č. 64/2025 Sb., kterou se novelizuje vyhláška 245/2002 Sb. o době lovu</a:t>
            </a:r>
          </a:p>
        </p:txBody>
      </p:sp>
      <p:sp>
        <p:nvSpPr>
          <p:cNvPr id="3" name="Zástupný obsah 2">
            <a:extLst>
              <a:ext uri="{FF2B5EF4-FFF2-40B4-BE49-F238E27FC236}">
                <a16:creationId xmlns:a16="http://schemas.microsoft.com/office/drawing/2014/main" id="{4EBF73AA-23B6-8178-3378-877863709897}"/>
              </a:ext>
            </a:extLst>
          </p:cNvPr>
          <p:cNvSpPr>
            <a:spLocks noGrp="1"/>
          </p:cNvSpPr>
          <p:nvPr>
            <p:ph idx="1"/>
          </p:nvPr>
        </p:nvSpPr>
        <p:spPr/>
        <p:txBody>
          <a:bodyPr>
            <a:normAutofit/>
          </a:bodyPr>
          <a:lstStyle/>
          <a:p>
            <a:r>
              <a:rPr lang="cs-CZ" dirty="0"/>
              <a:t>Vyhláška č. 64/2025 Sb. je účinná od 01.04.2025</a:t>
            </a:r>
          </a:p>
          <a:p>
            <a:r>
              <a:rPr lang="cs-CZ" dirty="0"/>
              <a:t>Lov daňka, jelena, muflona, srnce zůstává do 31.03.2030 nezměněn, včetně lovu zvěře do stáří dvou let celoročně</a:t>
            </a:r>
          </a:p>
          <a:p>
            <a:r>
              <a:rPr lang="cs-CZ" dirty="0"/>
              <a:t>Pozor!!!!: doba lovu lišky obecné je stanovena od 1. července do konce února</a:t>
            </a:r>
          </a:p>
          <a:p>
            <a:r>
              <a:rPr lang="cs-CZ" dirty="0"/>
              <a:t>Stanovená doba lovu neplatí pro oblast chovu koroptve polní – zde je možno lovit lišku celoročně (</a:t>
            </a:r>
            <a:r>
              <a:rPr lang="cs-CZ" b="1" dirty="0"/>
              <a:t>oblast chovu koroptve je pouze pro 19 honiteb z 29</a:t>
            </a:r>
            <a:r>
              <a:rPr lang="cs-CZ" dirty="0"/>
              <a:t>)</a:t>
            </a:r>
          </a:p>
          <a:p>
            <a:r>
              <a:rPr lang="cs-CZ" dirty="0"/>
              <a:t>Pozor!!!: doba lovu králíka divokého je nově od 1. září do 31. prosince</a:t>
            </a:r>
          </a:p>
        </p:txBody>
      </p:sp>
    </p:spTree>
    <p:extLst>
      <p:ext uri="{BB962C8B-B14F-4D97-AF65-F5344CB8AC3E}">
        <p14:creationId xmlns:p14="http://schemas.microsoft.com/office/powerpoint/2010/main" val="30222648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BAD5DB0-2157-3A87-3423-0207E67C3BE9}"/>
              </a:ext>
            </a:extLst>
          </p:cNvPr>
          <p:cNvSpPr>
            <a:spLocks noGrp="1"/>
          </p:cNvSpPr>
          <p:nvPr>
            <p:ph type="title"/>
          </p:nvPr>
        </p:nvSpPr>
        <p:spPr>
          <a:xfrm>
            <a:off x="838200" y="205328"/>
            <a:ext cx="10515600" cy="746780"/>
          </a:xfrm>
        </p:spPr>
        <p:txBody>
          <a:bodyPr>
            <a:normAutofit/>
          </a:bodyPr>
          <a:lstStyle/>
          <a:p>
            <a:r>
              <a:rPr lang="cs-CZ" sz="2400" dirty="0"/>
              <a:t>Lov zajíce polního – údaje z ročního výkazu o stavu honitby MYSL (</a:t>
            </a:r>
            <a:r>
              <a:rPr lang="cs-CZ" sz="2400" dirty="0" err="1"/>
              <a:t>Mze</a:t>
            </a:r>
            <a:r>
              <a:rPr lang="cs-CZ" sz="2400" dirty="0"/>
              <a:t>) 1 - 01 </a:t>
            </a:r>
          </a:p>
        </p:txBody>
      </p:sp>
      <p:sp>
        <p:nvSpPr>
          <p:cNvPr id="11" name="Rectangle 5">
            <a:extLst>
              <a:ext uri="{FF2B5EF4-FFF2-40B4-BE49-F238E27FC236}">
                <a16:creationId xmlns:a16="http://schemas.microsoft.com/office/drawing/2014/main" id="{8B046E33-5684-0FD4-A23F-06B8E5A5220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cs-CZ"/>
          </a:p>
        </p:txBody>
      </p:sp>
      <p:graphicFrame>
        <p:nvGraphicFramePr>
          <p:cNvPr id="12" name="Graf 11">
            <a:extLst>
              <a:ext uri="{FF2B5EF4-FFF2-40B4-BE49-F238E27FC236}">
                <a16:creationId xmlns:a16="http://schemas.microsoft.com/office/drawing/2014/main" id="{818234B7-7077-60BE-481D-107BD4B3DD11}"/>
              </a:ext>
            </a:extLst>
          </p:cNvPr>
          <p:cNvGraphicFramePr/>
          <p:nvPr>
            <p:extLst>
              <p:ext uri="{D42A27DB-BD31-4B8C-83A1-F6EECF244321}">
                <p14:modId xmlns:p14="http://schemas.microsoft.com/office/powerpoint/2010/main" val="2112926927"/>
              </p:ext>
            </p:extLst>
          </p:nvPr>
        </p:nvGraphicFramePr>
        <p:xfrm>
          <a:off x="899794" y="1055802"/>
          <a:ext cx="10327529" cy="5075441"/>
        </p:xfrm>
        <a:graphic>
          <a:graphicData uri="http://schemas.openxmlformats.org/drawingml/2006/chart">
            <c:chart xmlns:c="http://schemas.openxmlformats.org/drawingml/2006/chart" xmlns:r="http://schemas.openxmlformats.org/officeDocument/2006/relationships" r:id="rId2"/>
          </a:graphicData>
        </a:graphic>
      </p:graphicFrame>
      <p:sp>
        <p:nvSpPr>
          <p:cNvPr id="13" name="Rectangle 6">
            <a:extLst>
              <a:ext uri="{FF2B5EF4-FFF2-40B4-BE49-F238E27FC236}">
                <a16:creationId xmlns:a16="http://schemas.microsoft.com/office/drawing/2014/main" id="{575B383C-21B4-ABD2-2A61-FEE3BCD698ED}"/>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cs-CZ" altLang="cs-CZ"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br>
            <a:endParaRPr kumimoji="0" lang="cs-CZ" altLang="cs-CZ"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402109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9C27C49-31C5-AF09-8A87-B51EC96AF559}"/>
              </a:ext>
            </a:extLst>
          </p:cNvPr>
          <p:cNvSpPr>
            <a:spLocks noGrp="1"/>
          </p:cNvSpPr>
          <p:nvPr>
            <p:ph type="title"/>
          </p:nvPr>
        </p:nvSpPr>
        <p:spPr/>
        <p:txBody>
          <a:bodyPr>
            <a:normAutofit/>
          </a:bodyPr>
          <a:lstStyle/>
          <a:p>
            <a:pPr algn="ctr"/>
            <a:r>
              <a:rPr lang="cs-CZ" sz="2800" b="1" dirty="0"/>
              <a:t>Lov prasete divokého – údaje z ročního výkazu MYSL (</a:t>
            </a:r>
            <a:r>
              <a:rPr lang="cs-CZ" sz="2800" b="1" dirty="0" err="1"/>
              <a:t>Mze</a:t>
            </a:r>
            <a:r>
              <a:rPr lang="cs-CZ" sz="2800" b="1" dirty="0"/>
              <a:t>) 1 - 01</a:t>
            </a:r>
          </a:p>
        </p:txBody>
      </p:sp>
      <p:graphicFrame>
        <p:nvGraphicFramePr>
          <p:cNvPr id="7" name="Zástupný obsah 3">
            <a:extLst>
              <a:ext uri="{FF2B5EF4-FFF2-40B4-BE49-F238E27FC236}">
                <a16:creationId xmlns:a16="http://schemas.microsoft.com/office/drawing/2014/main" id="{4F4FE663-2446-8256-F959-CBD11B468BE2}"/>
              </a:ext>
            </a:extLst>
          </p:cNvPr>
          <p:cNvGraphicFramePr>
            <a:graphicFrameLocks noGrp="1" noChangeAspect="1"/>
          </p:cNvGraphicFramePr>
          <p:nvPr>
            <p:ph idx="1"/>
            <p:extLst>
              <p:ext uri="{D42A27DB-BD31-4B8C-83A1-F6EECF244321}">
                <p14:modId xmlns:p14="http://schemas.microsoft.com/office/powerpoint/2010/main" val="3530001697"/>
              </p:ext>
            </p:extLst>
          </p:nvPr>
        </p:nvGraphicFramePr>
        <p:xfrm>
          <a:off x="3124200" y="1957388"/>
          <a:ext cx="7013575" cy="8237537"/>
        </p:xfrm>
        <a:graphic>
          <a:graphicData uri="http://schemas.openxmlformats.org/presentationml/2006/ole">
            <mc:AlternateContent xmlns:mc="http://schemas.openxmlformats.org/markup-compatibility/2006">
              <mc:Choice xmlns:v="urn:schemas-microsoft-com:vml" Requires="v">
                <p:oleObj name="Document" r:id="rId2" imgW="5759285" imgH="6764011" progId="Word.Document.12">
                  <p:embed/>
                </p:oleObj>
              </mc:Choice>
              <mc:Fallback>
                <p:oleObj name="Document" r:id="rId2" imgW="5759285" imgH="6764011" progId="Word.Document.12">
                  <p:embed/>
                  <p:pic>
                    <p:nvPicPr>
                      <p:cNvPr id="7" name="Zástupný obsah 3">
                        <a:extLst>
                          <a:ext uri="{FF2B5EF4-FFF2-40B4-BE49-F238E27FC236}">
                            <a16:creationId xmlns:a16="http://schemas.microsoft.com/office/drawing/2014/main" id="{4F4FE663-2446-8256-F959-CBD11B468BE2}"/>
                          </a:ext>
                        </a:extLst>
                      </p:cNvPr>
                      <p:cNvPicPr/>
                      <p:nvPr/>
                    </p:nvPicPr>
                    <p:blipFill>
                      <a:blip r:embed="rId3"/>
                      <a:stretch>
                        <a:fillRect/>
                      </a:stretch>
                    </p:blipFill>
                    <p:spPr>
                      <a:xfrm>
                        <a:off x="3124200" y="1957388"/>
                        <a:ext cx="7013575" cy="8237537"/>
                      </a:xfrm>
                      <a:prstGeom prst="rect">
                        <a:avLst/>
                      </a:prstGeom>
                    </p:spPr>
                  </p:pic>
                </p:oleObj>
              </mc:Fallback>
            </mc:AlternateContent>
          </a:graphicData>
        </a:graphic>
      </p:graphicFrame>
    </p:spTree>
    <p:extLst>
      <p:ext uri="{BB962C8B-B14F-4D97-AF65-F5344CB8AC3E}">
        <p14:creationId xmlns:p14="http://schemas.microsoft.com/office/powerpoint/2010/main" val="17655665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0547AE3-28B1-ED80-1BE8-01A4D99FEE63}"/>
              </a:ext>
            </a:extLst>
          </p:cNvPr>
          <p:cNvSpPr>
            <a:spLocks noGrp="1"/>
          </p:cNvSpPr>
          <p:nvPr>
            <p:ph type="title"/>
          </p:nvPr>
        </p:nvSpPr>
        <p:spPr/>
        <p:txBody>
          <a:bodyPr>
            <a:normAutofit/>
          </a:bodyPr>
          <a:lstStyle/>
          <a:p>
            <a:pPr algn="ctr"/>
            <a:r>
              <a:rPr lang="cs-CZ" sz="4000" b="1" dirty="0"/>
              <a:t>Srnec obecný</a:t>
            </a:r>
          </a:p>
        </p:txBody>
      </p:sp>
      <p:sp>
        <p:nvSpPr>
          <p:cNvPr id="3" name="Zástupný obsah 2">
            <a:extLst>
              <a:ext uri="{FF2B5EF4-FFF2-40B4-BE49-F238E27FC236}">
                <a16:creationId xmlns:a16="http://schemas.microsoft.com/office/drawing/2014/main" id="{0B38C991-4F33-51E8-9A3B-3EFDFF1A8C85}"/>
              </a:ext>
            </a:extLst>
          </p:cNvPr>
          <p:cNvSpPr>
            <a:spLocks noGrp="1"/>
          </p:cNvSpPr>
          <p:nvPr>
            <p:ph idx="1"/>
          </p:nvPr>
        </p:nvSpPr>
        <p:spPr/>
        <p:txBody>
          <a:bodyPr/>
          <a:lstStyle/>
          <a:p>
            <a:r>
              <a:rPr lang="cs-CZ" dirty="0"/>
              <a:t>Normovaný stav	1564</a:t>
            </a:r>
          </a:p>
          <a:p>
            <a:r>
              <a:rPr lang="cs-CZ" dirty="0" err="1"/>
              <a:t>Mimimální</a:t>
            </a:r>
            <a:r>
              <a:rPr lang="cs-CZ" dirty="0"/>
              <a:t> stav	  346</a:t>
            </a:r>
          </a:p>
          <a:p>
            <a:r>
              <a:rPr lang="cs-CZ" dirty="0"/>
              <a:t>KOP			1,0</a:t>
            </a:r>
          </a:p>
        </p:txBody>
      </p:sp>
    </p:spTree>
    <p:extLst>
      <p:ext uri="{BB962C8B-B14F-4D97-AF65-F5344CB8AC3E}">
        <p14:creationId xmlns:p14="http://schemas.microsoft.com/office/powerpoint/2010/main" val="11201632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867991A-E8EE-53C2-2608-71BF14A83603}"/>
              </a:ext>
            </a:extLst>
          </p:cNvPr>
          <p:cNvSpPr>
            <a:spLocks noGrp="1"/>
          </p:cNvSpPr>
          <p:nvPr>
            <p:ph type="title"/>
          </p:nvPr>
        </p:nvSpPr>
        <p:spPr/>
        <p:txBody>
          <a:bodyPr>
            <a:normAutofit/>
          </a:bodyPr>
          <a:lstStyle/>
          <a:p>
            <a:r>
              <a:rPr lang="cs-CZ" sz="2400" dirty="0"/>
              <a:t>Lov srnce obecného – údaje z ročního výkazu MYSL (</a:t>
            </a:r>
            <a:r>
              <a:rPr lang="cs-CZ" sz="2400" dirty="0" err="1"/>
              <a:t>Mze</a:t>
            </a:r>
            <a:r>
              <a:rPr lang="cs-CZ" sz="2400" dirty="0"/>
              <a:t>) 1 -01</a:t>
            </a:r>
          </a:p>
        </p:txBody>
      </p:sp>
      <p:graphicFrame>
        <p:nvGraphicFramePr>
          <p:cNvPr id="4" name="Graf 3">
            <a:extLst>
              <a:ext uri="{FF2B5EF4-FFF2-40B4-BE49-F238E27FC236}">
                <a16:creationId xmlns:a16="http://schemas.microsoft.com/office/drawing/2014/main" id="{EF904B5A-48C7-5D35-B1F1-52E19A2F0794}"/>
              </a:ext>
            </a:extLst>
          </p:cNvPr>
          <p:cNvGraphicFramePr/>
          <p:nvPr>
            <p:extLst>
              <p:ext uri="{D42A27DB-BD31-4B8C-83A1-F6EECF244321}">
                <p14:modId xmlns:p14="http://schemas.microsoft.com/office/powerpoint/2010/main" val="2842776817"/>
              </p:ext>
            </p:extLst>
          </p:nvPr>
        </p:nvGraphicFramePr>
        <p:xfrm>
          <a:off x="1833562" y="1442301"/>
          <a:ext cx="8524875" cy="479181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667153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09B8027-D762-6D69-1ECF-B20613D24986}"/>
              </a:ext>
            </a:extLst>
          </p:cNvPr>
          <p:cNvSpPr>
            <a:spLocks noGrp="1"/>
          </p:cNvSpPr>
          <p:nvPr>
            <p:ph type="title"/>
          </p:nvPr>
        </p:nvSpPr>
        <p:spPr/>
        <p:txBody>
          <a:bodyPr>
            <a:normAutofit/>
          </a:bodyPr>
          <a:lstStyle/>
          <a:p>
            <a:pPr algn="ctr"/>
            <a:r>
              <a:rPr lang="cs-CZ" sz="3600" b="1" dirty="0"/>
              <a:t>Daněk skvrnitý</a:t>
            </a:r>
          </a:p>
        </p:txBody>
      </p:sp>
      <p:sp>
        <p:nvSpPr>
          <p:cNvPr id="3" name="Zástupný obsah 2">
            <a:extLst>
              <a:ext uri="{FF2B5EF4-FFF2-40B4-BE49-F238E27FC236}">
                <a16:creationId xmlns:a16="http://schemas.microsoft.com/office/drawing/2014/main" id="{7873269C-11A2-52A5-C98A-DC4086AF9857}"/>
              </a:ext>
            </a:extLst>
          </p:cNvPr>
          <p:cNvSpPr>
            <a:spLocks noGrp="1"/>
          </p:cNvSpPr>
          <p:nvPr>
            <p:ph idx="1"/>
          </p:nvPr>
        </p:nvSpPr>
        <p:spPr/>
        <p:txBody>
          <a:bodyPr/>
          <a:lstStyle/>
          <a:p>
            <a:pPr>
              <a:lnSpc>
                <a:spcPct val="107000"/>
              </a:lnSpc>
              <a:spcAft>
                <a:spcPts val="800"/>
              </a:spcAft>
            </a:pPr>
            <a:r>
              <a:rPr lang="cs-CZ" b="1" dirty="0">
                <a:effectLst/>
                <a:latin typeface="Calibri" panose="020F0502020204030204" pitchFamily="34" charset="0"/>
                <a:ea typeface="Calibri" panose="020F0502020204030204" pitchFamily="34" charset="0"/>
                <a:cs typeface="Times New Roman" panose="02020603050405020304" pitchFamily="18" charset="0"/>
              </a:rPr>
              <a:t>ORP Hustopeče</a:t>
            </a:r>
          </a:p>
          <a:p>
            <a:pPr>
              <a:lnSpc>
                <a:spcPct val="107000"/>
              </a:lnSpc>
              <a:spcAft>
                <a:spcPts val="800"/>
              </a:spcAft>
            </a:pPr>
            <a:endParaRPr lang="cs-CZ"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s-CZ" b="1" dirty="0">
                <a:effectLst/>
                <a:latin typeface="Calibri" panose="020F0502020204030204" pitchFamily="34" charset="0"/>
                <a:ea typeface="Calibri" panose="020F0502020204030204" pitchFamily="34" charset="0"/>
                <a:cs typeface="Times New Roman" panose="02020603050405020304" pitchFamily="18" charset="0"/>
              </a:rPr>
              <a:t>Normované stavy 	53 kusů</a:t>
            </a:r>
          </a:p>
          <a:p>
            <a:pPr>
              <a:lnSpc>
                <a:spcPct val="107000"/>
              </a:lnSpc>
              <a:spcAft>
                <a:spcPts val="800"/>
              </a:spcAft>
            </a:pPr>
            <a:r>
              <a:rPr lang="cs-CZ" b="1" dirty="0">
                <a:effectLst/>
                <a:latin typeface="Calibri" panose="020F0502020204030204" pitchFamily="34" charset="0"/>
                <a:ea typeface="Calibri" panose="020F0502020204030204" pitchFamily="34" charset="0"/>
                <a:cs typeface="Times New Roman" panose="02020603050405020304" pitchFamily="18" charset="0"/>
              </a:rPr>
              <a:t>Minimální stavy 		23 kusů</a:t>
            </a:r>
          </a:p>
          <a:p>
            <a:pPr>
              <a:lnSpc>
                <a:spcPct val="107000"/>
              </a:lnSpc>
              <a:spcAft>
                <a:spcPts val="800"/>
              </a:spcAft>
            </a:pPr>
            <a:r>
              <a:rPr lang="cs-CZ" b="1" dirty="0">
                <a:effectLst/>
                <a:latin typeface="Calibri" panose="020F0502020204030204" pitchFamily="34" charset="0"/>
                <a:ea typeface="Calibri" panose="020F0502020204030204" pitchFamily="34" charset="0"/>
                <a:cs typeface="Times New Roman" panose="02020603050405020304" pitchFamily="18" charset="0"/>
              </a:rPr>
              <a:t>KOP				0,9</a:t>
            </a:r>
          </a:p>
          <a:p>
            <a:endParaRPr lang="cs-CZ" dirty="0"/>
          </a:p>
        </p:txBody>
      </p:sp>
    </p:spTree>
    <p:extLst>
      <p:ext uri="{BB962C8B-B14F-4D97-AF65-F5344CB8AC3E}">
        <p14:creationId xmlns:p14="http://schemas.microsoft.com/office/powerpoint/2010/main" val="16405678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dpis 6">
            <a:extLst>
              <a:ext uri="{FF2B5EF4-FFF2-40B4-BE49-F238E27FC236}">
                <a16:creationId xmlns:a16="http://schemas.microsoft.com/office/drawing/2014/main" id="{69C92DEF-692E-ABFB-699A-68ADDBD5078D}"/>
              </a:ext>
            </a:extLst>
          </p:cNvPr>
          <p:cNvSpPr>
            <a:spLocks noGrp="1"/>
          </p:cNvSpPr>
          <p:nvPr>
            <p:ph type="title"/>
          </p:nvPr>
        </p:nvSpPr>
        <p:spPr/>
        <p:txBody>
          <a:bodyPr/>
          <a:lstStyle/>
          <a:p>
            <a:r>
              <a:rPr lang="cs-CZ" dirty="0"/>
              <a:t>Plán lovu daňka skvrnitého na NKS</a:t>
            </a:r>
          </a:p>
        </p:txBody>
      </p:sp>
      <p:pic>
        <p:nvPicPr>
          <p:cNvPr id="11" name="Zástupný obsah 10">
            <a:extLst>
              <a:ext uri="{FF2B5EF4-FFF2-40B4-BE49-F238E27FC236}">
                <a16:creationId xmlns:a16="http://schemas.microsoft.com/office/drawing/2014/main" id="{F6EA84B5-39A7-197A-E69C-4CFE19C2718F}"/>
              </a:ext>
            </a:extLst>
          </p:cNvPr>
          <p:cNvPicPr>
            <a:picLocks noGrp="1" noChangeAspect="1"/>
          </p:cNvPicPr>
          <p:nvPr>
            <p:ph idx="1"/>
          </p:nvPr>
        </p:nvPicPr>
        <p:blipFill>
          <a:blip r:embed="rId2"/>
          <a:stretch>
            <a:fillRect/>
          </a:stretch>
        </p:blipFill>
        <p:spPr>
          <a:xfrm rot="5400000">
            <a:off x="2689322" y="-289337"/>
            <a:ext cx="5004321" cy="8154100"/>
          </a:xfrm>
          <a:solidFill>
            <a:schemeClr val="tx1"/>
          </a:solidFill>
        </p:spPr>
      </p:pic>
    </p:spTree>
    <p:extLst>
      <p:ext uri="{BB962C8B-B14F-4D97-AF65-F5344CB8AC3E}">
        <p14:creationId xmlns:p14="http://schemas.microsoft.com/office/powerpoint/2010/main" val="30215143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56421-597E-9F30-B539-1DBCE6D85E53}"/>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598D794E-3987-AE02-7CC8-88510FDE8871}"/>
              </a:ext>
            </a:extLst>
          </p:cNvPr>
          <p:cNvSpPr>
            <a:spLocks noGrp="1"/>
          </p:cNvSpPr>
          <p:nvPr>
            <p:ph type="title"/>
          </p:nvPr>
        </p:nvSpPr>
        <p:spPr/>
        <p:txBody>
          <a:bodyPr>
            <a:normAutofit/>
          </a:bodyPr>
          <a:lstStyle/>
          <a:p>
            <a:pPr algn="ctr"/>
            <a:r>
              <a:rPr lang="cs-CZ" sz="2400" dirty="0"/>
              <a:t>Lov daňka skvrnitého – údaje z ročního výkazu MYSL (</a:t>
            </a:r>
            <a:r>
              <a:rPr lang="cs-CZ" sz="2400" dirty="0" err="1"/>
              <a:t>Mze</a:t>
            </a:r>
            <a:r>
              <a:rPr lang="cs-CZ" sz="2400" dirty="0"/>
              <a:t>) 1 - 01</a:t>
            </a:r>
          </a:p>
        </p:txBody>
      </p:sp>
      <p:sp>
        <p:nvSpPr>
          <p:cNvPr id="4" name="Rectangle 2">
            <a:extLst>
              <a:ext uri="{FF2B5EF4-FFF2-40B4-BE49-F238E27FC236}">
                <a16:creationId xmlns:a16="http://schemas.microsoft.com/office/drawing/2014/main" id="{31C3C257-8B30-0D51-EFA8-64B791DF28C0}"/>
              </a:ext>
            </a:extLst>
          </p:cNvPr>
          <p:cNvSpPr>
            <a:spLocks noChangeArrowheads="1"/>
          </p:cNvSpPr>
          <p:nvPr/>
        </p:nvSpPr>
        <p:spPr bwMode="auto">
          <a:xfrm>
            <a:off x="1800519" y="1781666"/>
            <a:ext cx="16420966"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cs-CZ"/>
          </a:p>
        </p:txBody>
      </p:sp>
      <p:graphicFrame>
        <p:nvGraphicFramePr>
          <p:cNvPr id="5" name="Graf 4">
            <a:extLst>
              <a:ext uri="{FF2B5EF4-FFF2-40B4-BE49-F238E27FC236}">
                <a16:creationId xmlns:a16="http://schemas.microsoft.com/office/drawing/2014/main" id="{78EFDBDA-C3CB-206A-E834-AF5EEA173998}"/>
              </a:ext>
            </a:extLst>
          </p:cNvPr>
          <p:cNvGraphicFramePr/>
          <p:nvPr>
            <p:extLst>
              <p:ext uri="{D42A27DB-BD31-4B8C-83A1-F6EECF244321}">
                <p14:modId xmlns:p14="http://schemas.microsoft.com/office/powerpoint/2010/main" val="2654979624"/>
              </p:ext>
            </p:extLst>
          </p:nvPr>
        </p:nvGraphicFramePr>
        <p:xfrm>
          <a:off x="1121790" y="1508289"/>
          <a:ext cx="11070210" cy="559952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160688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C329545-74DC-AF87-61BE-8D2C86F4C99B}"/>
              </a:ext>
            </a:extLst>
          </p:cNvPr>
          <p:cNvSpPr>
            <a:spLocks noGrp="1"/>
          </p:cNvSpPr>
          <p:nvPr>
            <p:ph type="title"/>
          </p:nvPr>
        </p:nvSpPr>
        <p:spPr/>
        <p:txBody>
          <a:bodyPr/>
          <a:lstStyle/>
          <a:p>
            <a:r>
              <a:rPr lang="cs-CZ" sz="3200" dirty="0"/>
              <a:t>Legislativní možnosti uživatelů honiteb s NKS daňka</a:t>
            </a:r>
          </a:p>
        </p:txBody>
      </p:sp>
      <p:sp>
        <p:nvSpPr>
          <p:cNvPr id="3" name="Zástupný obsah 2">
            <a:extLst>
              <a:ext uri="{FF2B5EF4-FFF2-40B4-BE49-F238E27FC236}">
                <a16:creationId xmlns:a16="http://schemas.microsoft.com/office/drawing/2014/main" id="{22941A74-937F-2A69-42B6-39328273BE91}"/>
              </a:ext>
            </a:extLst>
          </p:cNvPr>
          <p:cNvSpPr>
            <a:spLocks noGrp="1"/>
          </p:cNvSpPr>
          <p:nvPr>
            <p:ph idx="1"/>
          </p:nvPr>
        </p:nvSpPr>
        <p:spPr/>
        <p:txBody>
          <a:bodyPr/>
          <a:lstStyle/>
          <a:p>
            <a:r>
              <a:rPr lang="cs-CZ" dirty="0"/>
              <a:t>- žádost o změnu plánu chovu a lovu I. - zvěř spárkatá podle § 37 zákona o myslivosti</a:t>
            </a:r>
          </a:p>
          <a:p>
            <a:r>
              <a:rPr lang="cs-CZ" dirty="0"/>
              <a:t>- žádost o to, aby při povolení úpravy stavu zvěře neplatil </a:t>
            </a:r>
            <a:r>
              <a:rPr lang="cs-CZ" dirty="0">
                <a:effectLst/>
                <a:latin typeface="Century Gothic" panose="020B0502020202020204" pitchFamily="34" charset="0"/>
                <a:ea typeface="Times New Roman" panose="02020603050405020304" pitchFamily="18" charset="0"/>
              </a:rPr>
              <a:t>zakázaný způsob lovu uvedený v § 45 odst. 1 písm. g) zákona o myslivosti, tj. </a:t>
            </a:r>
            <a:r>
              <a:rPr lang="cs-CZ" b="1" dirty="0">
                <a:effectLst/>
                <a:latin typeface="Century Gothic" panose="020B0502020202020204" pitchFamily="34" charset="0"/>
                <a:ea typeface="Times New Roman" panose="02020603050405020304" pitchFamily="18" charset="0"/>
              </a:rPr>
              <a:t>lov s pomocí zdrojů umělého osvětlení, zařízení pro osvětlení terče a hledí pro střelbu v noci s elektronickým zvětšením obrazu nebo pro převracení obrazu</a:t>
            </a:r>
            <a:endParaRPr lang="cs-CZ" dirty="0">
              <a:latin typeface="Century Gothic" panose="020B0502020202020204" pitchFamily="34" charset="0"/>
            </a:endParaRPr>
          </a:p>
        </p:txBody>
      </p:sp>
    </p:spTree>
    <p:extLst>
      <p:ext uri="{BB962C8B-B14F-4D97-AF65-F5344CB8AC3E}">
        <p14:creationId xmlns:p14="http://schemas.microsoft.com/office/powerpoint/2010/main" val="16109840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CF391A7-96F9-FB6A-E03D-25C01DC79018}"/>
              </a:ext>
            </a:extLst>
          </p:cNvPr>
          <p:cNvSpPr>
            <a:spLocks noGrp="1"/>
          </p:cNvSpPr>
          <p:nvPr>
            <p:ph type="title"/>
          </p:nvPr>
        </p:nvSpPr>
        <p:spPr/>
        <p:txBody>
          <a:bodyPr/>
          <a:lstStyle/>
          <a:p>
            <a:r>
              <a:rPr lang="cs-CZ" sz="3200" dirty="0"/>
              <a:t>Legislativní možnosti ostatních uživatelů honiteb</a:t>
            </a:r>
          </a:p>
        </p:txBody>
      </p:sp>
      <p:sp>
        <p:nvSpPr>
          <p:cNvPr id="3" name="Zástupný obsah 2">
            <a:extLst>
              <a:ext uri="{FF2B5EF4-FFF2-40B4-BE49-F238E27FC236}">
                <a16:creationId xmlns:a16="http://schemas.microsoft.com/office/drawing/2014/main" id="{51700815-7710-7A71-BFB3-00902877FC2A}"/>
              </a:ext>
            </a:extLst>
          </p:cNvPr>
          <p:cNvSpPr>
            <a:spLocks noGrp="1"/>
          </p:cNvSpPr>
          <p:nvPr>
            <p:ph idx="1"/>
          </p:nvPr>
        </p:nvSpPr>
        <p:spPr/>
        <p:txBody>
          <a:bodyPr>
            <a:normAutofit fontScale="92500"/>
          </a:bodyPr>
          <a:lstStyle/>
          <a:p>
            <a:r>
              <a:rPr lang="cs-CZ" dirty="0"/>
              <a:t>- žádost o lov samičí zvěře a samčí zvěře do stáří dvou let ve stanovené době lovu bez omezení a bez vypracování a projednání plánu, a to v honitbě, kde nejsou stanoveny minimální a normované stavy podle § 36 odst.5 zákona o myslivosti</a:t>
            </a:r>
          </a:p>
          <a:p>
            <a:r>
              <a:rPr lang="cs-CZ" dirty="0"/>
              <a:t>- žádost o povolení příslušné úpravy zvěře (daňků I., II. a III. věkové třídy) podle § 39 zákona o myslivosti</a:t>
            </a:r>
          </a:p>
          <a:p>
            <a:r>
              <a:rPr lang="cs-CZ" dirty="0"/>
              <a:t>- žádost o to, aby při povolení úpravy stavu zvěře neplatil </a:t>
            </a:r>
            <a:r>
              <a:rPr lang="cs-CZ" dirty="0">
                <a:effectLst/>
                <a:latin typeface="Century Gothic" panose="020B0502020202020204" pitchFamily="34" charset="0"/>
                <a:ea typeface="Times New Roman" panose="02020603050405020304" pitchFamily="18" charset="0"/>
              </a:rPr>
              <a:t>zakázaný způsob lovu uvedený v § 45 odst. 1 písm. g) zákona o myslivosti, tj. </a:t>
            </a:r>
            <a:r>
              <a:rPr lang="cs-CZ" b="1" dirty="0">
                <a:effectLst/>
                <a:latin typeface="Century Gothic" panose="020B0502020202020204" pitchFamily="34" charset="0"/>
                <a:ea typeface="Times New Roman" panose="02020603050405020304" pitchFamily="18" charset="0"/>
              </a:rPr>
              <a:t>lov s pomocí zdrojů umělého osvětlení, zařízení pro osvětlení terče a hledí pro střelbu v noci s elektronickým zvětšením obrazu nebo pro převracení obrazu</a:t>
            </a:r>
            <a:endParaRPr lang="cs-CZ" dirty="0">
              <a:latin typeface="Century Gothic" panose="020B0502020202020204" pitchFamily="34" charset="0"/>
            </a:endParaRPr>
          </a:p>
          <a:p>
            <a:endParaRPr lang="cs-CZ" dirty="0"/>
          </a:p>
        </p:txBody>
      </p:sp>
    </p:spTree>
    <p:extLst>
      <p:ext uri="{BB962C8B-B14F-4D97-AF65-F5344CB8AC3E}">
        <p14:creationId xmlns:p14="http://schemas.microsoft.com/office/powerpoint/2010/main" val="22486567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9EDD6B1-69B7-C492-7B9B-28E10E6AA3A0}"/>
              </a:ext>
            </a:extLst>
          </p:cNvPr>
          <p:cNvSpPr>
            <a:spLocks noGrp="1"/>
          </p:cNvSpPr>
          <p:nvPr>
            <p:ph type="title"/>
          </p:nvPr>
        </p:nvSpPr>
        <p:spPr/>
        <p:txBody>
          <a:bodyPr/>
          <a:lstStyle/>
          <a:p>
            <a:r>
              <a:rPr lang="cs-CZ" sz="3200" dirty="0"/>
              <a:t>Legislativní možnosti vlastníka lesa</a:t>
            </a:r>
          </a:p>
        </p:txBody>
      </p:sp>
      <p:sp>
        <p:nvSpPr>
          <p:cNvPr id="3" name="Zástupný obsah 2">
            <a:extLst>
              <a:ext uri="{FF2B5EF4-FFF2-40B4-BE49-F238E27FC236}">
                <a16:creationId xmlns:a16="http://schemas.microsoft.com/office/drawing/2014/main" id="{09FE99F5-917B-2E84-ACF8-C169D288E973}"/>
              </a:ext>
            </a:extLst>
          </p:cNvPr>
          <p:cNvSpPr>
            <a:spLocks noGrp="1"/>
          </p:cNvSpPr>
          <p:nvPr>
            <p:ph idx="1"/>
          </p:nvPr>
        </p:nvSpPr>
        <p:spPr/>
        <p:txBody>
          <a:bodyPr/>
          <a:lstStyle/>
          <a:p>
            <a:r>
              <a:rPr lang="cs-CZ" dirty="0"/>
              <a:t>- nelze-li škody působené zvěří technicky přiměřenými a ekonomicky únosnými způsoby snížit, tak může být podána žádost o uložení příslušné úpravy zvěře podle § 39 zákona o myslivosti </a:t>
            </a:r>
            <a:r>
              <a:rPr lang="cs-CZ" b="1" dirty="0"/>
              <a:t>a to snížení až na minimální stavy, popřípadě navrhnout zrušení chov zvěře</a:t>
            </a:r>
          </a:p>
          <a:p>
            <a:endParaRPr lang="cs-CZ" dirty="0"/>
          </a:p>
        </p:txBody>
      </p:sp>
    </p:spTree>
    <p:extLst>
      <p:ext uri="{BB962C8B-B14F-4D97-AF65-F5344CB8AC3E}">
        <p14:creationId xmlns:p14="http://schemas.microsoft.com/office/powerpoint/2010/main" val="10901425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AFD4F4B-C101-2AB5-AEEA-A2BA7037F696}"/>
              </a:ext>
            </a:extLst>
          </p:cNvPr>
          <p:cNvSpPr>
            <a:spLocks noGrp="1"/>
          </p:cNvSpPr>
          <p:nvPr>
            <p:ph type="title"/>
          </p:nvPr>
        </p:nvSpPr>
        <p:spPr/>
        <p:txBody>
          <a:bodyPr>
            <a:normAutofit/>
          </a:bodyPr>
          <a:lstStyle/>
          <a:p>
            <a:r>
              <a:rPr lang="cs-CZ" sz="2400" dirty="0"/>
              <a:t>Lov srnčí zvěře jednotlivých ORP za rok 2025 – údaje z katalogu ulovené zvěře</a:t>
            </a:r>
          </a:p>
        </p:txBody>
      </p:sp>
      <p:sp>
        <p:nvSpPr>
          <p:cNvPr id="4" name="Rectangle 2">
            <a:extLst>
              <a:ext uri="{FF2B5EF4-FFF2-40B4-BE49-F238E27FC236}">
                <a16:creationId xmlns:a16="http://schemas.microsoft.com/office/drawing/2014/main" id="{0B6C75DD-07DC-5BEE-310E-35696FDA9540}"/>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cs-CZ"/>
          </a:p>
        </p:txBody>
      </p:sp>
      <p:graphicFrame>
        <p:nvGraphicFramePr>
          <p:cNvPr id="5" name="Graf 4">
            <a:extLst>
              <a:ext uri="{FF2B5EF4-FFF2-40B4-BE49-F238E27FC236}">
                <a16:creationId xmlns:a16="http://schemas.microsoft.com/office/drawing/2014/main" id="{F834DE16-3D3B-4D94-1565-6B819C1320F0}"/>
              </a:ext>
            </a:extLst>
          </p:cNvPr>
          <p:cNvGraphicFramePr/>
          <p:nvPr>
            <p:extLst>
              <p:ext uri="{D42A27DB-BD31-4B8C-83A1-F6EECF244321}">
                <p14:modId xmlns:p14="http://schemas.microsoft.com/office/powerpoint/2010/main" val="2706818771"/>
              </p:ext>
            </p:extLst>
          </p:nvPr>
        </p:nvGraphicFramePr>
        <p:xfrm>
          <a:off x="0" y="1874837"/>
          <a:ext cx="11353800" cy="432462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891653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Zástupný obsah 3">
            <a:extLst>
              <a:ext uri="{FF2B5EF4-FFF2-40B4-BE49-F238E27FC236}">
                <a16:creationId xmlns:a16="http://schemas.microsoft.com/office/drawing/2014/main" id="{26CDC43A-CE8F-FD94-D3D8-71B96F8F6A3D}"/>
              </a:ext>
            </a:extLst>
          </p:cNvPr>
          <p:cNvGraphicFramePr>
            <a:graphicFrameLocks noGrp="1"/>
          </p:cNvGraphicFramePr>
          <p:nvPr>
            <p:ph idx="1"/>
            <p:extLst>
              <p:ext uri="{D42A27DB-BD31-4B8C-83A1-F6EECF244321}">
                <p14:modId xmlns:p14="http://schemas.microsoft.com/office/powerpoint/2010/main" val="4043770951"/>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240301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D4FF038D-3A2E-1644-3AC3-D46D9516BBDE}"/>
              </a:ext>
            </a:extLst>
          </p:cNvPr>
          <p:cNvSpPr>
            <a:spLocks noChangeArrowheads="1"/>
          </p:cNvSpPr>
          <p:nvPr/>
        </p:nvSpPr>
        <p:spPr bwMode="auto">
          <a:xfrm>
            <a:off x="0" y="0"/>
            <a:ext cx="25539816"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cs-CZ"/>
          </a:p>
        </p:txBody>
      </p:sp>
      <p:graphicFrame>
        <p:nvGraphicFramePr>
          <p:cNvPr id="5" name="Graf 4">
            <a:extLst>
              <a:ext uri="{FF2B5EF4-FFF2-40B4-BE49-F238E27FC236}">
                <a16:creationId xmlns:a16="http://schemas.microsoft.com/office/drawing/2014/main" id="{7E190E06-F6C6-EBCF-C7AC-27E0C060BA22}"/>
              </a:ext>
            </a:extLst>
          </p:cNvPr>
          <p:cNvGraphicFramePr/>
          <p:nvPr>
            <p:extLst>
              <p:ext uri="{D42A27DB-BD31-4B8C-83A1-F6EECF244321}">
                <p14:modId xmlns:p14="http://schemas.microsoft.com/office/powerpoint/2010/main" val="2476610974"/>
              </p:ext>
            </p:extLst>
          </p:nvPr>
        </p:nvGraphicFramePr>
        <p:xfrm>
          <a:off x="-1" y="1341689"/>
          <a:ext cx="11492917" cy="519584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91691821"/>
      </p:ext>
    </p:extLst>
  </p:cSld>
  <p:clrMapOvr>
    <a:masterClrMapping/>
  </p:clrMapOvr>
</p:sld>
</file>

<file path=ppt/theme/theme1.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3659</TotalTime>
  <Words>2293</Words>
  <Application>Microsoft Office PowerPoint</Application>
  <PresentationFormat>Širokoúhlá obrazovka</PresentationFormat>
  <Paragraphs>158</Paragraphs>
  <Slides>35</Slides>
  <Notes>0</Notes>
  <HiddenSlides>0</HiddenSlides>
  <MMClips>0</MMClips>
  <ScaleCrop>false</ScaleCrop>
  <HeadingPairs>
    <vt:vector size="8" baseType="variant">
      <vt:variant>
        <vt:lpstr>Použitá písma</vt:lpstr>
      </vt:variant>
      <vt:variant>
        <vt:i4>5</vt:i4>
      </vt:variant>
      <vt:variant>
        <vt:lpstr>Motiv</vt:lpstr>
      </vt:variant>
      <vt:variant>
        <vt:i4>1</vt:i4>
      </vt:variant>
      <vt:variant>
        <vt:lpstr>Vložené servery OLE</vt:lpstr>
      </vt:variant>
      <vt:variant>
        <vt:i4>1</vt:i4>
      </vt:variant>
      <vt:variant>
        <vt:lpstr>Nadpisy snímků</vt:lpstr>
      </vt:variant>
      <vt:variant>
        <vt:i4>35</vt:i4>
      </vt:variant>
    </vt:vector>
  </HeadingPairs>
  <TitlesOfParts>
    <vt:vector size="42" baseType="lpstr">
      <vt:lpstr>Arial</vt:lpstr>
      <vt:lpstr>Calibri</vt:lpstr>
      <vt:lpstr>Calibri Light</vt:lpstr>
      <vt:lpstr>Century Gothic</vt:lpstr>
      <vt:lpstr>Times New Roman</vt:lpstr>
      <vt:lpstr>Motiv Office</vt:lpstr>
      <vt:lpstr>Document</vt:lpstr>
      <vt:lpstr>Porada statutárních zástupců a mysliveckých hospodářů uživatelů honiteb ORP Hustopeče</vt:lpstr>
      <vt:lpstr>Program porady:</vt:lpstr>
      <vt:lpstr>Veterinární problematika</vt:lpstr>
      <vt:lpstr>Zajíc polní</vt:lpstr>
      <vt:lpstr>Myslivecká statistika</vt:lpstr>
      <vt:lpstr>Myslivecká statistika</vt:lpstr>
      <vt:lpstr>Ostatní výkazy podle vyhlášky č. 553/2004 Sb.</vt:lpstr>
      <vt:lpstr>Měsíční hlášení o plnění plánu</vt:lpstr>
      <vt:lpstr>Sčítací listy a plány mysliveckého hospodaření</vt:lpstr>
      <vt:lpstr>Myslivecké stráže</vt:lpstr>
      <vt:lpstr>Myslivecké stráže</vt:lpstr>
      <vt:lpstr>Myslivecké stráže</vt:lpstr>
      <vt:lpstr>Datové schránky</vt:lpstr>
      <vt:lpstr>Honební společenstva</vt:lpstr>
      <vt:lpstr>Podávání žádostí o lov zvěře</vt:lpstr>
      <vt:lpstr>Změny plánu chovu a lovu</vt:lpstr>
      <vt:lpstr>Lov samčí zvěře podle § 39 a žádost o povolení výjimek</vt:lpstr>
      <vt:lpstr>Ukázka žádosti</vt:lpstr>
      <vt:lpstr>Ukázka žádosti</vt:lpstr>
      <vt:lpstr>Výpis z veřejného rejstříku MS</vt:lpstr>
      <vt:lpstr>Prezentace aplikace PowerPoint</vt:lpstr>
      <vt:lpstr>Vyhláška č. 64/2025 Sb., kterou se novelizuje vyhláška 245/2002 Sb. o době lovu</vt:lpstr>
      <vt:lpstr>Lov zajíce polního – údaje z ročního výkazu o stavu honitby MYSL (Mze) 1 - 01 </vt:lpstr>
      <vt:lpstr>Lov prasete divokého – údaje z ročního výkazu MYSL (Mze) 1 - 01</vt:lpstr>
      <vt:lpstr>Srnec obecný</vt:lpstr>
      <vt:lpstr>Lov srnce obecného – údaje z ročního výkazu MYSL (Mze) 1 -01</vt:lpstr>
      <vt:lpstr>Daněk skvrnitý</vt:lpstr>
      <vt:lpstr>Plán lovu daňka skvrnitého na NKS</vt:lpstr>
      <vt:lpstr>Lov daňka skvrnitého – údaje z ročního výkazu MYSL (Mze) 1 - 01</vt:lpstr>
      <vt:lpstr>Legislativní možnosti uživatelů honiteb s NKS daňka</vt:lpstr>
      <vt:lpstr>Legislativní možnosti ostatních uživatelů honiteb</vt:lpstr>
      <vt:lpstr>Legislativní možnosti vlastníka lesa</vt:lpstr>
      <vt:lpstr>Lov srnčí zvěře jednotlivých ORP za rok 2025 – údaje z katalogu ulovené zvěře</vt:lpstr>
      <vt:lpstr>Prezentace aplikace PowerPoint</vt:lpstr>
      <vt:lpstr>Prezentace aplikace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Porada statutárních zástupců a mysliveckých hospodářů uživatelů honiteb ORP Hustopeče</dc:title>
  <dc:creator>Vyhnálek Vilém, Ing.</dc:creator>
  <cp:lastModifiedBy>Vyhnálek Vilém, Ing.</cp:lastModifiedBy>
  <cp:revision>33</cp:revision>
  <dcterms:created xsi:type="dcterms:W3CDTF">2023-03-08T15:18:51Z</dcterms:created>
  <dcterms:modified xsi:type="dcterms:W3CDTF">2026-08-19T09:51:14Z</dcterms:modified>
</cp:coreProperties>
</file>