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81" r:id="rId13"/>
    <p:sldId id="282" r:id="rId14"/>
    <p:sldId id="275" r:id="rId15"/>
    <p:sldId id="276" r:id="rId16"/>
    <p:sldId id="277" r:id="rId17"/>
    <p:sldId id="278" r:id="rId18"/>
    <p:sldId id="279" r:id="rId19"/>
    <p:sldId id="283" r:id="rId20"/>
    <p:sldId id="284" r:id="rId21"/>
    <p:sldId id="266" r:id="rId22"/>
    <p:sldId id="269" r:id="rId23"/>
    <p:sldId id="267" r:id="rId24"/>
    <p:sldId id="286" r:id="rId25"/>
    <p:sldId id="288" r:id="rId26"/>
    <p:sldId id="290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lov daňka svrnitého - ORP Hustopeče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252044581383849E-2"/>
          <c:y val="1.6030701361282439E-2"/>
          <c:w val="0.91046293126402678"/>
          <c:h val="0.7759245547001865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daněk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List1!$A$2:$A$21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List1!$B$2:$B$21</c:f>
              <c:numCache>
                <c:formatCode>General</c:formatCode>
                <c:ptCount val="20"/>
                <c:pt idx="0">
                  <c:v>14</c:v>
                </c:pt>
                <c:pt idx="1">
                  <c:v>10</c:v>
                </c:pt>
                <c:pt idx="2">
                  <c:v>7</c:v>
                </c:pt>
                <c:pt idx="3">
                  <c:v>17</c:v>
                </c:pt>
                <c:pt idx="4">
                  <c:v>19</c:v>
                </c:pt>
                <c:pt idx="5">
                  <c:v>17</c:v>
                </c:pt>
                <c:pt idx="6">
                  <c:v>17</c:v>
                </c:pt>
                <c:pt idx="7">
                  <c:v>16</c:v>
                </c:pt>
                <c:pt idx="8">
                  <c:v>21</c:v>
                </c:pt>
                <c:pt idx="9">
                  <c:v>21</c:v>
                </c:pt>
                <c:pt idx="10">
                  <c:v>38</c:v>
                </c:pt>
                <c:pt idx="11">
                  <c:v>29</c:v>
                </c:pt>
                <c:pt idx="12">
                  <c:v>43</c:v>
                </c:pt>
                <c:pt idx="13">
                  <c:v>26</c:v>
                </c:pt>
                <c:pt idx="14">
                  <c:v>48</c:v>
                </c:pt>
                <c:pt idx="15">
                  <c:v>49</c:v>
                </c:pt>
                <c:pt idx="16">
                  <c:v>49</c:v>
                </c:pt>
                <c:pt idx="17">
                  <c:v>49</c:v>
                </c:pt>
                <c:pt idx="18">
                  <c:v>62</c:v>
                </c:pt>
                <c:pt idx="19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75-4E69-A46C-8BD408FEE5A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daněla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List1!$A$2:$A$21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List1!$C$2:$C$21</c:f>
              <c:numCache>
                <c:formatCode>General</c:formatCode>
                <c:ptCount val="20"/>
                <c:pt idx="0">
                  <c:v>18</c:v>
                </c:pt>
                <c:pt idx="1">
                  <c:v>9</c:v>
                </c:pt>
                <c:pt idx="2">
                  <c:v>6</c:v>
                </c:pt>
                <c:pt idx="3">
                  <c:v>14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22</c:v>
                </c:pt>
                <c:pt idx="8">
                  <c:v>21</c:v>
                </c:pt>
                <c:pt idx="9">
                  <c:v>20</c:v>
                </c:pt>
                <c:pt idx="10">
                  <c:v>37</c:v>
                </c:pt>
                <c:pt idx="11">
                  <c:v>43</c:v>
                </c:pt>
                <c:pt idx="12">
                  <c:v>52</c:v>
                </c:pt>
                <c:pt idx="13">
                  <c:v>47</c:v>
                </c:pt>
                <c:pt idx="14">
                  <c:v>62</c:v>
                </c:pt>
                <c:pt idx="15">
                  <c:v>110</c:v>
                </c:pt>
                <c:pt idx="16">
                  <c:v>82</c:v>
                </c:pt>
                <c:pt idx="17">
                  <c:v>80</c:v>
                </c:pt>
                <c:pt idx="18">
                  <c:v>97</c:v>
                </c:pt>
                <c:pt idx="19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75-4E69-A46C-8BD408FEE5A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danče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List1!$A$2:$A$21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List1!$D$2:$D$21</c:f>
              <c:numCache>
                <c:formatCode>General</c:formatCode>
                <c:ptCount val="20"/>
                <c:pt idx="0">
                  <c:v>15</c:v>
                </c:pt>
                <c:pt idx="1">
                  <c:v>10</c:v>
                </c:pt>
                <c:pt idx="2">
                  <c:v>5</c:v>
                </c:pt>
                <c:pt idx="3">
                  <c:v>10</c:v>
                </c:pt>
                <c:pt idx="4">
                  <c:v>11</c:v>
                </c:pt>
                <c:pt idx="5">
                  <c:v>19</c:v>
                </c:pt>
                <c:pt idx="6">
                  <c:v>22</c:v>
                </c:pt>
                <c:pt idx="7">
                  <c:v>13</c:v>
                </c:pt>
                <c:pt idx="8">
                  <c:v>39</c:v>
                </c:pt>
                <c:pt idx="9">
                  <c:v>38</c:v>
                </c:pt>
                <c:pt idx="10">
                  <c:v>42</c:v>
                </c:pt>
                <c:pt idx="11">
                  <c:v>42</c:v>
                </c:pt>
                <c:pt idx="12">
                  <c:v>68</c:v>
                </c:pt>
                <c:pt idx="13">
                  <c:v>70</c:v>
                </c:pt>
                <c:pt idx="14">
                  <c:v>72</c:v>
                </c:pt>
                <c:pt idx="15">
                  <c:v>86</c:v>
                </c:pt>
                <c:pt idx="16">
                  <c:v>92</c:v>
                </c:pt>
                <c:pt idx="17">
                  <c:v>91</c:v>
                </c:pt>
                <c:pt idx="18">
                  <c:v>109</c:v>
                </c:pt>
                <c:pt idx="19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75-4E69-A46C-8BD408FEE5A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numRef>
              <c:f>List1!$A$2:$A$21</c:f>
              <c:numCache>
                <c:formatCode>General</c:formatCode>
                <c:ptCount val="2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  <c:pt idx="18">
                  <c:v>2021</c:v>
                </c:pt>
                <c:pt idx="19">
                  <c:v>2022</c:v>
                </c:pt>
              </c:numCache>
            </c:numRef>
          </c:cat>
          <c:val>
            <c:numRef>
              <c:f>List1!$E$2:$E$21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3-DE75-4E69-A46C-8BD408FEE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8960031"/>
        <c:axId val="388952959"/>
        <c:axId val="0"/>
      </c:bar3DChart>
      <c:catAx>
        <c:axId val="388960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8952959"/>
        <c:crosses val="autoZero"/>
        <c:auto val="1"/>
        <c:lblAlgn val="ctr"/>
        <c:lblOffset val="100"/>
        <c:noMultiLvlLbl val="0"/>
      </c:catAx>
      <c:valAx>
        <c:axId val="38895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896003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noFill/>
          </a:ln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6EDE7-798A-9F05-0F6E-38D73BE40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DC3DE7-8582-3814-4C23-38292174C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20FD52-F483-991C-8A1C-67E6B9A8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B9B49A-81D6-EF60-7D93-17C93484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2D04F-DA8E-1598-8CFC-DBDC1B18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06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9DE2B-B7A0-669A-FF93-3A9A3407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3D2B35-66F8-A55F-C9AA-DAEE8F8CC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2A38DE-2638-FDAF-DAF2-38D47B92D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FE65CF-9724-8693-7836-6C0C252A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FE0E05-CF05-5A3C-B08C-C0145870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0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E5A45F3-E60F-E777-9101-9D8441EDE5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4872E2-DB9A-A208-F2E3-79420DF03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479577-F5EA-B38A-AF8F-49141CC8A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7BC33-908F-7557-A483-FDD658906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12FC37-6A80-2120-ABC5-58B5211C4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2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763C-DF60-8EEF-21F5-1D9652BA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FEA13-B0F9-BB9B-31E0-30043D81D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A65E5C-6086-2245-1C10-E1072266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EF287A-546C-1B7A-1E7C-40904DFAE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13E216-0BEF-E141-A0C1-FD0740A2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53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E7DE0-E160-5D02-8BE6-FFA31F49E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C28439-FF4D-F547-85AD-3780934C1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FE77CD-67B9-9F01-E0FC-6E44A2D6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112716-D4FF-1A1F-640A-974CD2D9D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0B99EE-E8DA-5271-F6F4-32A728451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67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47D80-C38B-6EE4-5039-2B1C1F8C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18F39-943A-508C-2377-A29087919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FDD2FC-96B6-1BE7-7774-53AEFBB1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5A7E4A-0984-D09C-E48E-D3269AAA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AFD55D-7878-FF86-CB4E-5777F0981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092368-C709-7F7C-B8C3-426D1C21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28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64FD4-557D-30FA-23DE-3D00049A7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42EE87-0BDA-EE0D-3317-8EEC2A99B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BC9E72-CABB-EDDB-4D38-E296B3BE4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EC5E96-0491-D8F3-59BC-10AA5D52F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47262A-9075-9504-0EC6-56D2740D1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623CE7-5DB0-2F75-9686-A151A712D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07CE39-DB7A-D215-83F0-EF78FD94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2822AE-3D24-60A2-2C3B-B271CAC5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54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788E1-499B-2D20-CA07-81204C2A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5A2EDF-958F-A982-2A88-72548DDE5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A25443-63FB-F363-CC1F-3134E4E0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2C9DE5-E544-DF2D-3A30-BABC5645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0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AF1232-DBE1-E21D-B960-1E6722AF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15FCCB0-E3E4-6C81-ABE2-F8A2781F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8C0006-367E-E66E-77E3-0B47235B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73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CC0B1-3105-3FC2-C23B-A56CC17AA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24D6C4-E6B2-F623-00AE-84E330D4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E5B906-8260-89A0-0579-19551EF96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56FCEB-49AF-DD5E-61E2-87F2F56B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E14E66-56C8-2BE6-30CF-BB0C34AA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3945E1-B1F3-5F9A-06EC-74093F34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53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6DABE-6EA9-59AA-65E7-647A9841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D41729-4D95-68CB-ED65-7C2EF472E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233CA8-D6E5-3D40-2FFA-0C6AB2499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4E466-1A5D-C111-BE04-C785E53E2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C28559-3A95-60F6-0648-46C2DCA2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448556-A370-5BB8-46F3-7C65C705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54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B11D73E-404C-2650-0F2F-2F320CDB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E066A8-F746-114F-007B-01472DC69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903721-798A-EC85-0583-7E3061615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08C81-8064-4A03-8180-5CCE323E54FE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8BFBD5-C06E-32A4-DFA3-F68E62602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06E56-8BEF-A261-40C1-0FAB7FE7F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C568-AF93-46E6-A64A-673A272486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05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29FC3-02E8-D294-4C51-594BE86AE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Porada statutárních zástupců a mysliveckých hospodářů uživatelů honiteb ORP Hustopeče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5F0B82-CE28-30C7-4293-0171F0CA3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200" b="1" dirty="0"/>
          </a:p>
          <a:p>
            <a:r>
              <a:rPr lang="cs-CZ" sz="4000" b="1" dirty="0"/>
              <a:t>Hustopeče 20.03.2023</a:t>
            </a:r>
          </a:p>
        </p:txBody>
      </p:sp>
    </p:spTree>
    <p:extLst>
      <p:ext uri="{BB962C8B-B14F-4D97-AF65-F5344CB8AC3E}">
        <p14:creationId xmlns:p14="http://schemas.microsoft.com/office/powerpoint/2010/main" val="810880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528DA-7526-1E80-3E0E-5CD2590D8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Honební společenstva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B84DD-2446-F173-F0ED-B843E89AC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Změny sídla HS a honebního starosty v </a:t>
            </a:r>
            <a:r>
              <a:rPr lang="cs-CZ" dirty="0" err="1"/>
              <a:t>ARESu</a:t>
            </a:r>
            <a:r>
              <a:rPr lang="cs-CZ" dirty="0"/>
              <a:t> podléhají správnímu poplatku 200,- Kč – položka 13 písm. d) zákona č. 634/2004 Sb., o správních poplatcích, provádí ORP Hustopeče na základě žádosti</a:t>
            </a:r>
          </a:p>
          <a:p>
            <a:r>
              <a:rPr lang="cs-CZ" dirty="0"/>
              <a:t>Rejstřík HS je zveřejněn na webových stránkách města Hustopeče, městský úřad, odbor životního prostředí a na stránkách ÚHUL (ústav pro hospodářskou úpravu lesa)</a:t>
            </a:r>
          </a:p>
          <a:p>
            <a:r>
              <a:rPr lang="cs-CZ" dirty="0"/>
              <a:t>Údaje vkládá ORP Hustopeče:</a:t>
            </a:r>
          </a:p>
          <a:p>
            <a:r>
              <a:rPr lang="cs-CZ" dirty="0"/>
              <a:t>a) registrační list</a:t>
            </a:r>
          </a:p>
          <a:p>
            <a:r>
              <a:rPr lang="cs-CZ" dirty="0"/>
              <a:t>b) stanovy</a:t>
            </a:r>
          </a:p>
          <a:p>
            <a:r>
              <a:rPr lang="cs-CZ" dirty="0"/>
              <a:t>C) slovní popis honitby</a:t>
            </a:r>
          </a:p>
        </p:txBody>
      </p:sp>
    </p:spTree>
    <p:extLst>
      <p:ext uri="{BB962C8B-B14F-4D97-AF65-F5344CB8AC3E}">
        <p14:creationId xmlns:p14="http://schemas.microsoft.com/office/powerpoint/2010/main" val="768605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26B60-B0EF-64A2-DB26-C496BCB5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Podávání žádostí o lov zvěře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402527-15EF-9627-CDDD-B4904ED06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Souhlas podle § 36 odst. 5 – </a:t>
            </a:r>
            <a:r>
              <a:rPr lang="cs-CZ" b="1" u="sng" dirty="0"/>
              <a:t>pozor všem uživatelům končí platnost!!!!!!</a:t>
            </a:r>
          </a:p>
          <a:p>
            <a:r>
              <a:rPr lang="cs-CZ" dirty="0"/>
              <a:t>Souhlas bude vydáván s platností na 3 roky</a:t>
            </a:r>
          </a:p>
          <a:p>
            <a:r>
              <a:rPr lang="cs-CZ" dirty="0"/>
              <a:t>Změny plánu chovu a lovu – je možné  žádat zejména u spárkaté zvěře a to podle § 37 zákona o myslivosti</a:t>
            </a:r>
          </a:p>
          <a:p>
            <a:r>
              <a:rPr lang="cs-CZ" dirty="0"/>
              <a:t>Povolení lovu podle § 39 (u druhů zvěře, která v honitbě není normována) – řádné zdůvodnění, povolení vždy na myslivecký rok, nepovoluji III. věkovou třídu (doporučení metodického pokynu MZE ČR)</a:t>
            </a:r>
          </a:p>
          <a:p>
            <a:r>
              <a:rPr lang="cs-CZ" dirty="0"/>
              <a:t>S žádostí o povolení lovu je možné požádat i o některé zákonem stanovené výjimky ze zakázaných způsobů lovu § 45 odst. 1 písm. g), m), t) a u)</a:t>
            </a:r>
          </a:p>
        </p:txBody>
      </p:sp>
    </p:spTree>
    <p:extLst>
      <p:ext uri="{BB962C8B-B14F-4D97-AF65-F5344CB8AC3E}">
        <p14:creationId xmlns:p14="http://schemas.microsoft.com/office/powerpoint/2010/main" val="362330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D5DB0-2157-3A87-3423-0207E67C3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Lov zajíce polního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8B8E551-DC53-B200-2D1C-257FB9391D1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034603"/>
              </p:ext>
            </p:extLst>
          </p:nvPr>
        </p:nvGraphicFramePr>
        <p:xfrm>
          <a:off x="2695575" y="1825625"/>
          <a:ext cx="680085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3676054" progId="Word.Document.12">
                  <p:embed/>
                </p:oleObj>
              </mc:Choice>
              <mc:Fallback>
                <p:oleObj name="Document" r:id="rId2" imgW="5746651" imgH="36760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95575" y="1825625"/>
                        <a:ext cx="6800850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0210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27C49-31C5-AF09-8A87-B51EC96A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Lov prasete divokého</a:t>
            </a:r>
          </a:p>
        </p:txBody>
      </p:sp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4F4FE663-2446-8256-F959-CBD11B468BE2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845161"/>
              </p:ext>
            </p:extLst>
          </p:nvPr>
        </p:nvGraphicFramePr>
        <p:xfrm>
          <a:off x="2521258" y="1953088"/>
          <a:ext cx="7324078" cy="6943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6477715" progId="Word.Document.12">
                  <p:embed/>
                </p:oleObj>
              </mc:Choice>
              <mc:Fallback>
                <p:oleObj name="Document" r:id="rId2" imgW="5746651" imgH="6477715" progId="Word.Document.12">
                  <p:embed/>
                  <p:pic>
                    <p:nvPicPr>
                      <p:cNvPr id="4" name="Zástupný obsah 3">
                        <a:extLst>
                          <a:ext uri="{FF2B5EF4-FFF2-40B4-BE49-F238E27FC236}">
                            <a16:creationId xmlns:a16="http://schemas.microsoft.com/office/drawing/2014/main" id="{67081751-BCA7-31E9-49EA-98639884ED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21258" y="1953088"/>
                        <a:ext cx="7324078" cy="6943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1171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47AE3-28B1-ED80-1BE8-01A4D99FE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Srnec obecný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8C991-4F33-51E8-9A3B-3EFDFF1A8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Normovaný stav	1564</a:t>
            </a:r>
          </a:p>
          <a:p>
            <a:r>
              <a:rPr lang="cs-CZ" dirty="0" err="1"/>
              <a:t>Mimimální</a:t>
            </a:r>
            <a:r>
              <a:rPr lang="cs-CZ" dirty="0"/>
              <a:t> stav	  346</a:t>
            </a:r>
          </a:p>
          <a:p>
            <a:r>
              <a:rPr lang="cs-CZ" dirty="0"/>
              <a:t>KOP			1,0</a:t>
            </a:r>
          </a:p>
        </p:txBody>
      </p:sp>
    </p:spTree>
    <p:extLst>
      <p:ext uri="{BB962C8B-B14F-4D97-AF65-F5344CB8AC3E}">
        <p14:creationId xmlns:p14="http://schemas.microsoft.com/office/powerpoint/2010/main" val="1120163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08ACB-4B77-655B-9E74-AFCE72A5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60" y="2782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Plán chovu a lovu pro zvěř srnčí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93DEA6A1-9F0C-DF98-FD7C-48BA1976D282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231120"/>
              </p:ext>
            </p:extLst>
          </p:nvPr>
        </p:nvGraphicFramePr>
        <p:xfrm>
          <a:off x="3488924" y="1216242"/>
          <a:ext cx="5166804" cy="5641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009826" imgH="5676617" progId="Acrobat.Document.DC">
                  <p:embed/>
                </p:oleObj>
              </mc:Choice>
              <mc:Fallback>
                <p:oleObj name="Acrobat Document" r:id="rId2" imgW="4009826" imgH="567661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88924" y="1216242"/>
                        <a:ext cx="5166804" cy="5641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460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1DBDE-3225-A900-BFCA-7FA784E2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A5401DB5-80DF-4A38-DB61-B2B529D058D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825998"/>
              </p:ext>
            </p:extLst>
          </p:nvPr>
        </p:nvGraphicFramePr>
        <p:xfrm>
          <a:off x="1206500" y="273050"/>
          <a:ext cx="9502775" cy="612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906542" imgH="5720794" progId="Word.Document.12">
                  <p:embed/>
                </p:oleObj>
              </mc:Choice>
              <mc:Fallback>
                <p:oleObj name="Document" r:id="rId2" imgW="8906542" imgH="572079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06500" y="273050"/>
                        <a:ext cx="9502775" cy="612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80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DDB17-6569-9E5D-2DBE-5F369BA2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Lov srnčí zvěře za posledních 10 let podle kategorií srnec, srna, srnče</a:t>
            </a:r>
          </a:p>
        </p:txBody>
      </p:sp>
      <p:graphicFrame>
        <p:nvGraphicFramePr>
          <p:cNvPr id="6" name="Zástupný obsah 3">
            <a:extLst>
              <a:ext uri="{FF2B5EF4-FFF2-40B4-BE49-F238E27FC236}">
                <a16:creationId xmlns:a16="http://schemas.microsoft.com/office/drawing/2014/main" id="{55821EC6-3445-6FEE-A3CB-B272605472B7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84247"/>
              </p:ext>
            </p:extLst>
          </p:nvPr>
        </p:nvGraphicFramePr>
        <p:xfrm>
          <a:off x="2954403" y="1825625"/>
          <a:ext cx="6283194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955452" imgH="4816189" progId="Word.Document.12">
                  <p:embed/>
                </p:oleObj>
              </mc:Choice>
              <mc:Fallback>
                <p:oleObj name="Document" r:id="rId2" imgW="6955452" imgH="4816189" progId="Word.Document.12">
                  <p:embed/>
                  <p:pic>
                    <p:nvPicPr>
                      <p:cNvPr id="4" name="Zástupný obsah 3">
                        <a:extLst>
                          <a:ext uri="{FF2B5EF4-FFF2-40B4-BE49-F238E27FC236}">
                            <a16:creationId xmlns:a16="http://schemas.microsoft.com/office/drawing/2014/main" id="{7246F2EB-76D2-FB65-19A3-FFF2E8BD6E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54403" y="1825625"/>
                        <a:ext cx="6283194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834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FCA26-2D27-EE12-56B7-664D16BFA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/>
              <a:t>Nahlášený úhyn za posledních 10 let podle kategorie srnec, srna srnče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3EAF539-DD59-119C-CB75-6E8BF9EA546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146655"/>
              </p:ext>
            </p:extLst>
          </p:nvPr>
        </p:nvGraphicFramePr>
        <p:xfrm>
          <a:off x="2330450" y="1825625"/>
          <a:ext cx="7529513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651" imgH="3320888" progId="Word.Document.12">
                  <p:embed/>
                </p:oleObj>
              </mc:Choice>
              <mc:Fallback>
                <p:oleObj name="Document" r:id="rId2" imgW="5746651" imgH="33208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30450" y="1825625"/>
                        <a:ext cx="7529513" cy="435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2423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6BC65-286C-447E-0CE7-086460FBF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Plány chovu a lovu zvěře srnčí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856EF-F760-3C9A-C10F-D73F36924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Z 29 plánů chovu a lovu I. vykazuje chyby 25 plánů</a:t>
            </a:r>
          </a:p>
          <a:p>
            <a:r>
              <a:rPr lang="cs-CZ" dirty="0"/>
              <a:t>Odstřely za posledních 7 let - nejhorší poměr lovu</a:t>
            </a:r>
          </a:p>
          <a:p>
            <a:r>
              <a:rPr lang="cs-CZ" dirty="0"/>
              <a:t>Horní Bojanovice – 94 srnců, 39 srn, 31 srnčat</a:t>
            </a:r>
          </a:p>
          <a:p>
            <a:r>
              <a:rPr lang="cs-CZ" dirty="0"/>
              <a:t>Nikolčice – 87 srnců, 35 srn, 31 srnčat</a:t>
            </a:r>
          </a:p>
          <a:p>
            <a:r>
              <a:rPr lang="cs-CZ" dirty="0"/>
              <a:t>Pouzdřany – 34 srnců, 10, srn, 9 srnčat</a:t>
            </a:r>
          </a:p>
          <a:p>
            <a:r>
              <a:rPr lang="cs-CZ" dirty="0"/>
              <a:t>Starovice – 60 srnců, 24 srn, 7 srnčat</a:t>
            </a:r>
          </a:p>
          <a:p>
            <a:r>
              <a:rPr lang="cs-CZ" dirty="0"/>
              <a:t>Strachotín – 67 srnců, 27 srn, 49 srnčat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297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AF459-134C-6666-92FA-5569CACA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porady: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C15179-0322-641D-CF4C-4D714BDD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Veterinární problematika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Myslivecká statistika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Myslivecké plánování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Myslivecké stráže a myslivečtí hospodáři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Datové schránky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Podávání žádostí o lov zvěře</a:t>
            </a:r>
          </a:p>
          <a:p>
            <a:pPr marL="342900" lvl="0" indent="-342900" algn="just" hangingPunct="0">
              <a:buFont typeface="+mj-lt"/>
              <a:buAutoNum type="arabicParenR"/>
            </a:pPr>
            <a:r>
              <a:rPr lang="cs-CZ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Dotazy uživatelů honiteb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908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38BC7-F8F9-7EE5-DFBB-F9D8A369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28862F3-3503-E7B4-61C8-5704F050265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185563"/>
              </p:ext>
            </p:extLst>
          </p:nvPr>
        </p:nvGraphicFramePr>
        <p:xfrm>
          <a:off x="3568823" y="195310"/>
          <a:ext cx="5069150" cy="6297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009826" imgH="5676617" progId="Acrobat.Document.DC">
                  <p:embed/>
                </p:oleObj>
              </mc:Choice>
              <mc:Fallback>
                <p:oleObj name="Acrobat Document" r:id="rId2" imgW="4009826" imgH="567661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68823" y="195310"/>
                        <a:ext cx="5069150" cy="6297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5119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B8027-D762-6D69-1ECF-B20613D24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Daněk skvrnitý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3269C-11A2-52A5-C98A-DC4086AF9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ORP Hustopeče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Normované stavy 	53 kusů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 stavy 		23 kusů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KOP				0,9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567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69C92DEF-692E-ABFB-699A-68ADDBD5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lovu daňka skvrnitého na NKS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F6EA84B5-39A7-197A-E69C-4CFE19C271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689322" y="-289337"/>
            <a:ext cx="5004321" cy="8154100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21514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C971F6-10E4-B6AB-8D15-BAF9A857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B4784F0-04EE-AB9F-A469-8FE856C9E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738729"/>
              </p:ext>
            </p:extLst>
          </p:nvPr>
        </p:nvGraphicFramePr>
        <p:xfrm>
          <a:off x="838200" y="456563"/>
          <a:ext cx="10515600" cy="572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1743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29545-74DC-AF87-61BE-8D2C86F4C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možnosti uživatelů honiteb s NKS daňka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941A74-937F-2A69-42B6-39328273B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žádost o změnu plánu chovu a lovu I. - zvěř spárkatá podle § 37 zákona o myslivosti</a:t>
            </a:r>
          </a:p>
          <a:p>
            <a:r>
              <a:rPr lang="cs-CZ" dirty="0"/>
              <a:t>- žádost o to, aby při povolení úpravy stavu zvěře neplatil </a:t>
            </a:r>
            <a:r>
              <a:rPr lang="cs-CZ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zakázaný způsob lovu uvedený v § 45 odst. 1 písm. g) zákona o myslivosti, tj. </a:t>
            </a:r>
            <a:r>
              <a:rPr lang="cs-CZ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lov s pomocí zdrojů umělého osvětlení, zařízení pro osvětlení terče a hledí pro střelbu v noci s elektronickým zvětšením obrazu nebo pro převracení obrazu</a:t>
            </a: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984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391A7-96F9-FB6A-E03D-25C01DC79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možnosti ostatních uživatelů honiteb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00815-7710-7A71-BFB3-00902877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- žádost o lov samičí zvěře a samčí zvěře do stáří dvou let ve stanovené době lovu bez omezení a bez vypracování a projednání plánu, a to v honitbě, kde nejsou stanoveny minimální a normované stavy podle § 36 odst.5 zákona o myslivosti</a:t>
            </a:r>
          </a:p>
          <a:p>
            <a:r>
              <a:rPr lang="cs-CZ" dirty="0"/>
              <a:t>- žádost o povolení příslušné úpravy zvěře (daňků I., II. a III. věkové třídy) podle § 39 zákona o myslivosti</a:t>
            </a:r>
          </a:p>
          <a:p>
            <a:r>
              <a:rPr lang="cs-CZ" dirty="0"/>
              <a:t>- žádost o to, aby při povolení úpravy stavu zvěře neplatil </a:t>
            </a:r>
            <a:r>
              <a:rPr lang="cs-CZ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zakázaný způsob lovu uvedený v § 45 odst. 1 písm. g) zákona o myslivosti, tj. </a:t>
            </a:r>
            <a:r>
              <a:rPr lang="cs-CZ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lov s pomocí zdrojů umělého osvětlení, zařízení pro osvětlení terče a hledí pro střelbu v noci s elektronickým zvětšením obrazu nebo pro převracení obrazu</a:t>
            </a:r>
            <a:endParaRPr lang="cs-CZ" dirty="0">
              <a:latin typeface="Century Gothic" panose="020B0502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6567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DD6B1-69B7-C492-7B9B-28E10E6A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Legislativní možnosti vlastníka lesa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E99F5-917B-2E84-ACF8-C169D288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 nelze-li škody působené zvěří technicky přiměřenými a ekonomicky únosnými způsoby snížit, tak může být podána žádost o uložení příslušné úpravy zvěře podle § 39 zákona o myslivosti </a:t>
            </a:r>
            <a:r>
              <a:rPr lang="cs-CZ" b="1" dirty="0"/>
              <a:t>a to snížení až na minimální stavy, popřípadě navrhnout zrušení chov zvěře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14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839CB-538B-FE7B-2508-2DB48EF7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Veterinární problematika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E2333-D06B-64F5-5943-2FC4612C0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MVDr. Ivo Sobotka:</a:t>
            </a:r>
          </a:p>
          <a:p>
            <a:endParaRPr lang="cs-CZ" dirty="0"/>
          </a:p>
          <a:p>
            <a:r>
              <a:rPr lang="cs-CZ" dirty="0"/>
              <a:t>Africký mor prasat</a:t>
            </a:r>
          </a:p>
          <a:p>
            <a:r>
              <a:rPr lang="cs-CZ" dirty="0"/>
              <a:t>Ptačí chřipka</a:t>
            </a:r>
          </a:p>
          <a:p>
            <a:r>
              <a:rPr lang="cs-CZ" dirty="0"/>
              <a:t>Nákazová situace u zajíců</a:t>
            </a:r>
          </a:p>
          <a:p>
            <a:r>
              <a:rPr lang="cs-CZ" dirty="0"/>
              <a:t>Zástřelné u lišek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6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0EDE6-E927-DD71-494E-D67BDFE53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Myslivecká statistika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8F0AA-57AF-2FA2-9BAD-57DAD6C25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Roční výkaz o honitbě, stavu a lovu zvěře od 1.4.2022 do 31.3.2023</a:t>
            </a:r>
          </a:p>
          <a:p>
            <a:r>
              <a:rPr lang="cs-CZ" b="1" dirty="0"/>
              <a:t>Termín odevzdání </a:t>
            </a:r>
            <a:r>
              <a:rPr lang="cs-CZ" b="1" u="sng" dirty="0"/>
              <a:t>do 17.4.2023</a:t>
            </a:r>
          </a:p>
          <a:p>
            <a:r>
              <a:rPr lang="cs-CZ" b="1" dirty="0"/>
              <a:t>Výrazné zlepšení vyplnění – sumář za ORP Hustopeče najdete na webových stránkách – OŽP, myslivost</a:t>
            </a:r>
          </a:p>
          <a:p>
            <a:r>
              <a:rPr lang="cs-CZ" b="1" dirty="0"/>
              <a:t>Opakující se chyby:</a:t>
            </a:r>
          </a:p>
          <a:p>
            <a:r>
              <a:rPr lang="cs-CZ" sz="2000" b="1" dirty="0"/>
              <a:t>1. Identifikační kód honitby</a:t>
            </a:r>
          </a:p>
          <a:p>
            <a:r>
              <a:rPr lang="cs-CZ" sz="2000" b="1" dirty="0"/>
              <a:t>2. Borkovany – straně 4 není uvedeno nic, kromě lovu lišek</a:t>
            </a:r>
          </a:p>
          <a:p>
            <a:r>
              <a:rPr lang="cs-CZ" sz="2000" b="1" dirty="0"/>
              <a:t>3. Bořetice – na straně 3 chybí vyplněný plán lovu u srnčí, zaječí a bažantí zvěře, není uvedeno využití honitby (totéž i u Němčiček a Nikolčic) a na straně 4 není nic uvedeno v tabulce IV. </a:t>
            </a:r>
          </a:p>
          <a:p>
            <a:r>
              <a:rPr lang="cs-CZ" sz="2000" b="1" dirty="0"/>
              <a:t>4. Krumvíř – na straně 1 nejsou uvedeny výměry u druhů honební plochy</a:t>
            </a:r>
          </a:p>
          <a:p>
            <a:r>
              <a:rPr lang="cs-CZ" sz="2000" b="1" dirty="0"/>
              <a:t>5. Diváky – na poslední straně je použito razítko HS a ne uživatele honitby</a:t>
            </a:r>
          </a:p>
        </p:txBody>
      </p:sp>
    </p:spTree>
    <p:extLst>
      <p:ext uri="{BB962C8B-B14F-4D97-AF65-F5344CB8AC3E}">
        <p14:creationId xmlns:p14="http://schemas.microsoft.com/office/powerpoint/2010/main" val="270011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1CE77-1DFA-9772-8DFA-D2FBF40B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453501F-CCAF-1154-0161-30E996E3DF3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471310"/>
              </p:ext>
            </p:extLst>
          </p:nvPr>
        </p:nvGraphicFramePr>
        <p:xfrm>
          <a:off x="2681056" y="637920"/>
          <a:ext cx="6418555" cy="574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5214" imgH="8192966" progId="Word.Document.12">
                  <p:embed/>
                </p:oleObj>
              </mc:Choice>
              <mc:Fallback>
                <p:oleObj name="Document" r:id="rId2" imgW="5745214" imgH="81929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681056" y="637920"/>
                        <a:ext cx="6418555" cy="5741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455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0FCA8-6235-01B8-C415-B7793E549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Ostatní výkazy podle vyhlášky č. 553/2004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F912D9-084A-7483-54E1-881EE42D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sz="2400" dirty="0"/>
              <a:t>Plán chovu a lovu pro zvěř spárkatou – termín odevzdání do 25.04.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2400" dirty="0"/>
              <a:t>Plán péče o zvěř - termín odevzdání do 25.04.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2400" dirty="0"/>
              <a:t>Plán počtu loveckých psů - termín odevzdání do 25.04.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2400" dirty="0"/>
              <a:t>Plán chovu a lovu pro zvěř drobnou - termín odevzdání do 25.07. (pozor stav před lovem)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2400" dirty="0"/>
              <a:t>Plán lovu ostatních druhů zvěře - termín odevzdání do 25.07.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sz="2400" dirty="0"/>
              <a:t>Plán společných lovů zvěře - termín odevzdání do 25.07.</a:t>
            </a:r>
          </a:p>
          <a:p>
            <a:pPr marL="0" indent="0">
              <a:buNone/>
            </a:pPr>
            <a:r>
              <a:rPr lang="cs-CZ" sz="2400" dirty="0"/>
              <a:t>Plán lovu ostatních druhů zvěře se zpracovává pro králíka divokého, holuba hřivnáče, husu velkou, běločelou, polní, kachnu divokou, lysku a </a:t>
            </a:r>
            <a:r>
              <a:rPr lang="cs-CZ" sz="2400" dirty="0" err="1"/>
              <a:t>poláka</a:t>
            </a:r>
            <a:r>
              <a:rPr lang="cs-CZ" sz="2400" dirty="0"/>
              <a:t> velkého a chocholačku</a:t>
            </a:r>
          </a:p>
          <a:p>
            <a:pPr marL="0" indent="0">
              <a:buNone/>
            </a:pPr>
            <a:r>
              <a:rPr lang="cs-CZ" sz="2400" dirty="0"/>
              <a:t>Výkazy najdete na webových stránkách města nebo v zákonech pro lidi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cs-CZ" sz="2400" dirty="0"/>
          </a:p>
          <a:p>
            <a:pPr marL="457200" indent="-457200">
              <a:buAutoNum type="arabicPeriod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623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C669B-C66F-513E-1195-13F91522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Měsíční hlášení o plnění plánu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34791-44CB-D1EF-E7B5-2E4C34F99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Výkaz najdete na webových stránkách města nebo v zákonech pro lidi</a:t>
            </a:r>
          </a:p>
          <a:p>
            <a:r>
              <a:rPr lang="cs-CZ" b="1" dirty="0"/>
              <a:t>Podle § 36 odst.4 zákona o myslivosti se odevzdává do 5 dne měsíce následujícího po měsíci, v němž došlo k lovu</a:t>
            </a:r>
          </a:p>
          <a:p>
            <a:r>
              <a:rPr lang="cs-CZ" b="1" dirty="0"/>
              <a:t>Měsíční hlášení o plnění plánu předkládá podle ustanovení § 36 odst. 4 zákona o myslivosti </a:t>
            </a:r>
            <a:r>
              <a:rPr lang="cs-CZ" b="1" u="sng" dirty="0"/>
              <a:t>uživatel honitby</a:t>
            </a:r>
          </a:p>
          <a:p>
            <a:r>
              <a:rPr lang="cs-CZ" sz="2800" b="1" dirty="0"/>
              <a:t>Výrazné zlepšení pravidelného zasílání až na jednu výjimku</a:t>
            </a:r>
          </a:p>
          <a:p>
            <a:r>
              <a:rPr lang="cs-CZ" b="1" dirty="0"/>
              <a:t>Vykazovat i lov lišek, nutrií, strak, vran</a:t>
            </a:r>
          </a:p>
          <a:p>
            <a:r>
              <a:rPr lang="cs-CZ" sz="2800" b="1" dirty="0"/>
              <a:t>Pozor na početní </a:t>
            </a:r>
            <a:r>
              <a:rPr lang="cs-CZ" b="1" dirty="0"/>
              <a:t>chyby 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750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92360-3EEC-4565-582C-4145F28B2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Myslivecké stráže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A4B79-C6AA-B8C2-B66F-EA0974CE6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podává uživatel honitby!!!!!</a:t>
            </a:r>
          </a:p>
          <a:p>
            <a:r>
              <a:rPr lang="cs-CZ" dirty="0"/>
              <a:t>Testové otázky jsou na webových stránkách města</a:t>
            </a:r>
          </a:p>
          <a:p>
            <a:r>
              <a:rPr lang="cs-CZ" dirty="0"/>
              <a:t>Nutnost lékařského potvrzení § 1 odst.1 až 4 vyhlášky 244/2002 Sb.</a:t>
            </a:r>
          </a:p>
          <a:p>
            <a:r>
              <a:rPr lang="cs-CZ" sz="3200" b="1" u="sng" dirty="0"/>
              <a:t>Pozor</a:t>
            </a:r>
            <a:r>
              <a:rPr lang="cs-CZ" dirty="0"/>
              <a:t> – podle § 12 odst. 5 si orgán státní správy vyžaduje opis z evidence Rejstříku trestů, jsou uvedeny i zahlazené trestné činy</a:t>
            </a:r>
          </a:p>
          <a:p>
            <a:r>
              <a:rPr lang="cs-CZ" dirty="0"/>
              <a:t>Všechny navržené myslivecké stráže musí prokázat znalost práv a povinností formou písemného testu - § 1 odst.5 vyhlášky 244/2002 Sb.</a:t>
            </a:r>
          </a:p>
        </p:txBody>
      </p:sp>
    </p:spTree>
    <p:extLst>
      <p:ext uri="{BB962C8B-B14F-4D97-AF65-F5344CB8AC3E}">
        <p14:creationId xmlns:p14="http://schemas.microsoft.com/office/powerpoint/2010/main" val="143128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B180A-76AF-4549-2192-9A91D21E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Datové schránky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D64A0-1C72-C28F-36EB-D4009BD7C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orgánu státní správy zasílat poštu přes datovou schránku</a:t>
            </a:r>
          </a:p>
          <a:p>
            <a:r>
              <a:rPr lang="cs-CZ" dirty="0"/>
              <a:t>Uživateli honitby i držiteli honitby pošta z </a:t>
            </a:r>
            <a:r>
              <a:rPr lang="cs-CZ" dirty="0" err="1"/>
              <a:t>MěÚ</a:t>
            </a:r>
            <a:r>
              <a:rPr lang="cs-CZ" dirty="0"/>
              <a:t> Hustopeče vždy </a:t>
            </a:r>
            <a:r>
              <a:rPr lang="cs-CZ" dirty="0" err="1"/>
              <a:t>datovkou</a:t>
            </a:r>
            <a:endParaRPr lang="cs-CZ" dirty="0"/>
          </a:p>
          <a:p>
            <a:r>
              <a:rPr lang="cs-CZ" dirty="0"/>
              <a:t>Uživatelé honiteb k podaní žádosti můžou využít osobní návštěvu, písemně poštou, e-mailem i datovou schránkou</a:t>
            </a:r>
          </a:p>
        </p:txBody>
      </p:sp>
    </p:spTree>
    <p:extLst>
      <p:ext uri="{BB962C8B-B14F-4D97-AF65-F5344CB8AC3E}">
        <p14:creationId xmlns:p14="http://schemas.microsoft.com/office/powerpoint/2010/main" val="2976943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1652</TotalTime>
  <Words>1134</Words>
  <Application>Microsoft Office PowerPoint</Application>
  <PresentationFormat>Širokoúhlá obrazovka</PresentationFormat>
  <Paragraphs>102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Motiv Office</vt:lpstr>
      <vt:lpstr>Document</vt:lpstr>
      <vt:lpstr>Acrobat Document</vt:lpstr>
      <vt:lpstr>Dokument Microsoft Wordu</vt:lpstr>
      <vt:lpstr>Adobe Acrobat Document</vt:lpstr>
      <vt:lpstr>Porada statutárních zástupců a mysliveckých hospodářů uživatelů honiteb ORP Hustopeče</vt:lpstr>
      <vt:lpstr>Program porady:</vt:lpstr>
      <vt:lpstr>Veterinární problematika</vt:lpstr>
      <vt:lpstr>Myslivecká statistika</vt:lpstr>
      <vt:lpstr>Prezentace aplikace PowerPoint</vt:lpstr>
      <vt:lpstr>Ostatní výkazy podle vyhlášky č. 553/2004 Sb.</vt:lpstr>
      <vt:lpstr>Měsíční hlášení o plnění plánu</vt:lpstr>
      <vt:lpstr>Myslivecké stráže</vt:lpstr>
      <vt:lpstr>Datové schránky</vt:lpstr>
      <vt:lpstr>Honební společenstva</vt:lpstr>
      <vt:lpstr>Podávání žádostí o lov zvěře</vt:lpstr>
      <vt:lpstr>Lov zajíce polního</vt:lpstr>
      <vt:lpstr>Lov prasete divokého</vt:lpstr>
      <vt:lpstr>Srnec obecný</vt:lpstr>
      <vt:lpstr>Plán chovu a lovu pro zvěř srnčí</vt:lpstr>
      <vt:lpstr>Prezentace aplikace PowerPoint</vt:lpstr>
      <vt:lpstr>Lov srnčí zvěře za posledních 10 let podle kategorií srnec, srna, srnče</vt:lpstr>
      <vt:lpstr>Nahlášený úhyn za posledních 10 let podle kategorie srnec, srna srnče</vt:lpstr>
      <vt:lpstr>Plány chovu a lovu zvěře srnčí</vt:lpstr>
      <vt:lpstr>Prezentace aplikace PowerPoint</vt:lpstr>
      <vt:lpstr>Daněk skvrnitý</vt:lpstr>
      <vt:lpstr>Plán lovu daňka skvrnitého na NKS</vt:lpstr>
      <vt:lpstr>Prezentace aplikace PowerPoint</vt:lpstr>
      <vt:lpstr>Legislativní možnosti uživatelů honiteb s NKS daňka</vt:lpstr>
      <vt:lpstr>Legislativní možnosti ostatních uživatelů honiteb</vt:lpstr>
      <vt:lpstr>Legislativní možnosti vlastníka lesa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Porada statutárních zástupců a mysliveckých hospodářů uživatelů honiteb ORP Hustopeče</dc:title>
  <dc:creator>Vyhnálek Vilém, Ing.</dc:creator>
  <cp:lastModifiedBy>Vyhnálek Vilém, Ing.</cp:lastModifiedBy>
  <cp:revision>10</cp:revision>
  <dcterms:created xsi:type="dcterms:W3CDTF">2023-03-08T15:18:51Z</dcterms:created>
  <dcterms:modified xsi:type="dcterms:W3CDTF">2023-03-20T13:53:56Z</dcterms:modified>
</cp:coreProperties>
</file>